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7" r:id="rId4"/>
  </p:sldMasterIdLst>
  <p:notesMasterIdLst>
    <p:notesMasterId r:id="rId30"/>
  </p:notesMasterIdLst>
  <p:sldIdLst>
    <p:sldId id="256" r:id="rId5"/>
    <p:sldId id="277" r:id="rId6"/>
    <p:sldId id="289" r:id="rId7"/>
    <p:sldId id="297" r:id="rId8"/>
    <p:sldId id="296" r:id="rId9"/>
    <p:sldId id="278" r:id="rId10"/>
    <p:sldId id="283" r:id="rId11"/>
    <p:sldId id="298" r:id="rId12"/>
    <p:sldId id="306" r:id="rId13"/>
    <p:sldId id="322" r:id="rId14"/>
    <p:sldId id="323" r:id="rId15"/>
    <p:sldId id="299" r:id="rId16"/>
    <p:sldId id="321" r:id="rId17"/>
    <p:sldId id="264" r:id="rId18"/>
    <p:sldId id="307" r:id="rId19"/>
    <p:sldId id="302" r:id="rId20"/>
    <p:sldId id="293" r:id="rId21"/>
    <p:sldId id="286" r:id="rId22"/>
    <p:sldId id="300" r:id="rId23"/>
    <p:sldId id="318" r:id="rId24"/>
    <p:sldId id="304" r:id="rId25"/>
    <p:sldId id="312" r:id="rId26"/>
    <p:sldId id="290" r:id="rId27"/>
    <p:sldId id="285" r:id="rId28"/>
    <p:sldId id="31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C559"/>
    <a:srgbClr val="D2B924"/>
    <a:srgbClr val="E8D16E"/>
    <a:srgbClr val="F7D3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58866F-F7D3-4B99-ADC2-3A8AD6657CBB}" v="11" dt="2022-05-11T22:00:09.692"/>
    <p1510:client id="{46F4F48A-14C0-42B3-93C9-61393D8317D9}" v="10" dt="2022-05-13T02:30:33.240"/>
    <p1510:client id="{9BE1224D-C008-4579-9CB1-2204814CB010}" v="25" dt="2022-05-12T22:52:53.504"/>
    <p1510:client id="{9D8B87F1-61B1-40F0-B055-128647EF8BAF}" v="32" dt="2022-05-13T02:25:28.744"/>
    <p1510:client id="{9F92F98F-003A-4AD9-95CC-02EB7CB9AD5D}" v="89" dt="2022-05-12T23:07:18.573"/>
    <p1510:client id="{ABC1E068-9FD2-406C-AD62-DA661A139AA2}" v="9" dt="2022-05-12T22:48:47.760"/>
    <p1510:client id="{B44BAE71-5105-40A4-84DC-86280424AD87}" v="35" dt="2022-05-12T18:21:10.563"/>
    <p1510:client id="{C07EC5ED-DEC4-4FC0-8606-3430912CB41B}" v="45" dt="2022-05-12T22:45:09.4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83"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5/10/relationships/revisionInfo" Target="revisionInfo.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D8DB1C-9D8A-411C-B7CE-742D9237AAA8}" type="doc">
      <dgm:prSet loTypeId="urn:microsoft.com/office/officeart/2005/8/layout/StepDownProcess" loCatId="process" qsTypeId="urn:microsoft.com/office/officeart/2005/8/quickstyle/3d3" qsCatId="3D" csTypeId="urn:microsoft.com/office/officeart/2005/8/colors/accent1_2" csCatId="accent1" phldr="1"/>
      <dgm:spPr/>
      <dgm:t>
        <a:bodyPr/>
        <a:lstStyle/>
        <a:p>
          <a:endParaRPr lang="en-US"/>
        </a:p>
      </dgm:t>
    </dgm:pt>
    <dgm:pt modelId="{DC50E636-1C08-4484-A6CE-15943D5454E5}">
      <dgm:prSet phldrT="[Text]"/>
      <dgm:spPr>
        <a:blipFill rotWithShape="0">
          <a:blip xmlns:r="http://schemas.openxmlformats.org/officeDocument/2006/relationships" r:embed="rId1"/>
          <a:srcRect/>
          <a:stretch>
            <a:fillRect l="-27000" r="-27000"/>
          </a:stretch>
        </a:blipFill>
      </dgm:spPr>
      <dgm:t>
        <a:bodyPr/>
        <a:lstStyle/>
        <a:p>
          <a:r>
            <a:rPr lang="en-US"/>
            <a:t>         </a:t>
          </a:r>
        </a:p>
      </dgm:t>
    </dgm:pt>
    <dgm:pt modelId="{7CB6B4E8-0DC0-409B-90C3-147F8368F6F2}" type="parTrans" cxnId="{CFBD442D-9C24-43D3-AAFA-A6AEF35A4D6D}">
      <dgm:prSet/>
      <dgm:spPr/>
      <dgm:t>
        <a:bodyPr/>
        <a:lstStyle/>
        <a:p>
          <a:endParaRPr lang="en-US"/>
        </a:p>
      </dgm:t>
    </dgm:pt>
    <dgm:pt modelId="{D566C401-485A-423B-BE58-D1AB6884D655}" type="sibTrans" cxnId="{CFBD442D-9C24-43D3-AAFA-A6AEF35A4D6D}">
      <dgm:prSet/>
      <dgm:spPr/>
      <dgm:t>
        <a:bodyPr/>
        <a:lstStyle/>
        <a:p>
          <a:endParaRPr lang="en-US"/>
        </a:p>
      </dgm:t>
    </dgm:pt>
    <dgm:pt modelId="{831AD0FD-1922-4FAF-91DE-04BD33F4DEA8}">
      <dgm:prSet phldrT="[Text]"/>
      <dgm:spPr>
        <a:blipFill rotWithShape="0">
          <a:blip xmlns:r="http://schemas.openxmlformats.org/officeDocument/2006/relationships" r:embed="rId2"/>
          <a:srcRect/>
          <a:stretch>
            <a:fillRect l="-21000" r="-21000"/>
          </a:stretch>
        </a:blipFill>
      </dgm:spPr>
      <dgm:t>
        <a:bodyPr/>
        <a:lstStyle/>
        <a:p>
          <a:r>
            <a:rPr lang="en-US" b="1">
              <a:solidFill>
                <a:schemeClr val="accent1">
                  <a:lumMod val="50000"/>
                </a:schemeClr>
              </a:solidFill>
            </a:rPr>
            <a:t>TFMSC Report</a:t>
          </a:r>
        </a:p>
      </dgm:t>
    </dgm:pt>
    <dgm:pt modelId="{37FDB16D-936B-4F54-840F-65BEEA164F69}" type="parTrans" cxnId="{F5D69289-15F5-4B16-A02C-5C2BB92E9672}">
      <dgm:prSet/>
      <dgm:spPr/>
      <dgm:t>
        <a:bodyPr/>
        <a:lstStyle/>
        <a:p>
          <a:endParaRPr lang="en-US"/>
        </a:p>
      </dgm:t>
    </dgm:pt>
    <dgm:pt modelId="{14566BEA-8149-47E2-A7A7-ED9BC49057F5}" type="sibTrans" cxnId="{F5D69289-15F5-4B16-A02C-5C2BB92E9672}">
      <dgm:prSet/>
      <dgm:spPr/>
      <dgm:t>
        <a:bodyPr/>
        <a:lstStyle/>
        <a:p>
          <a:endParaRPr lang="en-US"/>
        </a:p>
      </dgm:t>
    </dgm:pt>
    <dgm:pt modelId="{B37DF80B-D0DD-48C9-BE22-DE81BAEB9213}">
      <dgm:prSet phldrT="[Text]"/>
      <dgm:spPr>
        <a:blipFill rotWithShape="0">
          <a:blip xmlns:r="http://schemas.openxmlformats.org/officeDocument/2006/relationships" r:embed="rId1"/>
          <a:srcRect/>
          <a:stretch>
            <a:fillRect l="-27000" r="-27000"/>
          </a:stretch>
        </a:blipFill>
      </dgm:spPr>
      <dgm:t>
        <a:bodyPr/>
        <a:lstStyle/>
        <a:p>
          <a:pPr algn="l"/>
          <a:r>
            <a:rPr lang="en-US" b="0"/>
            <a:t>    </a:t>
          </a:r>
          <a:r>
            <a:rPr lang="en-US" b="0">
              <a:solidFill>
                <a:schemeClr val="tx1"/>
              </a:solidFill>
            </a:rPr>
            <a:t>TAF</a:t>
          </a:r>
        </a:p>
      </dgm:t>
    </dgm:pt>
    <dgm:pt modelId="{54D1B157-5BA8-4628-A40D-BCFBBC31B5FF}" type="parTrans" cxnId="{E83C28BF-DAE7-493A-AAFC-CE6B13A81C17}">
      <dgm:prSet/>
      <dgm:spPr/>
      <dgm:t>
        <a:bodyPr/>
        <a:lstStyle/>
        <a:p>
          <a:endParaRPr lang="en-US"/>
        </a:p>
      </dgm:t>
    </dgm:pt>
    <dgm:pt modelId="{4E9DBF54-CA6D-4B27-A4E3-E823F78FC945}" type="sibTrans" cxnId="{E83C28BF-DAE7-493A-AAFC-CE6B13A81C17}">
      <dgm:prSet/>
      <dgm:spPr/>
      <dgm:t>
        <a:bodyPr/>
        <a:lstStyle/>
        <a:p>
          <a:endParaRPr lang="en-US"/>
        </a:p>
      </dgm:t>
    </dgm:pt>
    <dgm:pt modelId="{291A7D84-A659-4B52-83C9-618338F6AC8D}">
      <dgm:prSet phldrT="[Text]"/>
      <dgm:spPr>
        <a:blipFill rotWithShape="0">
          <a:blip xmlns:r="http://schemas.openxmlformats.org/officeDocument/2006/relationships" r:embed="rId3">
            <a:extLst>
              <a:ext uri="{28A0092B-C50C-407E-A947-70E740481C1C}">
                <a14:useLocalDpi xmlns:a14="http://schemas.microsoft.com/office/drawing/2010/main" val="0"/>
              </a:ext>
            </a:extLst>
          </a:blip>
          <a:srcRect/>
          <a:stretch>
            <a:fillRect l="-49000" r="-49000"/>
          </a:stretch>
        </a:blipFill>
      </dgm:spPr>
      <dgm:t>
        <a:bodyPr/>
        <a:lstStyle/>
        <a:p>
          <a:r>
            <a:rPr lang="en-US" b="1">
              <a:solidFill>
                <a:schemeClr val="accent1">
                  <a:lumMod val="50000"/>
                </a:schemeClr>
              </a:solidFill>
            </a:rPr>
            <a:t>TowerOps Report</a:t>
          </a:r>
        </a:p>
      </dgm:t>
    </dgm:pt>
    <dgm:pt modelId="{CCF9CF99-F808-42CB-9720-B9AF98C47760}" type="parTrans" cxnId="{6EC80501-3EBA-4374-96BD-9E61A2848BE8}">
      <dgm:prSet/>
      <dgm:spPr/>
      <dgm:t>
        <a:bodyPr/>
        <a:lstStyle/>
        <a:p>
          <a:endParaRPr lang="en-US"/>
        </a:p>
      </dgm:t>
    </dgm:pt>
    <dgm:pt modelId="{F3214F48-9242-4C34-918C-E14B169F5629}" type="sibTrans" cxnId="{6EC80501-3EBA-4374-96BD-9E61A2848BE8}">
      <dgm:prSet/>
      <dgm:spPr/>
      <dgm:t>
        <a:bodyPr/>
        <a:lstStyle/>
        <a:p>
          <a:endParaRPr lang="en-US"/>
        </a:p>
      </dgm:t>
    </dgm:pt>
    <dgm:pt modelId="{247BC438-F3F0-4C9B-894C-6B6AF4C3ADF1}">
      <dgm:prSet phldrT="[Text]"/>
      <dgm:spPr/>
      <dgm:t>
        <a:bodyPr/>
        <a:lstStyle/>
        <a:p>
          <a:r>
            <a:rPr lang="en-US" b="0"/>
            <a:t>Final List of 500 Airports</a:t>
          </a:r>
        </a:p>
      </dgm:t>
    </dgm:pt>
    <dgm:pt modelId="{EBBBB945-5404-478C-9D56-074D9E8710F9}" type="sibTrans" cxnId="{2FED9558-30A0-4F4E-85F8-3977D422D118}">
      <dgm:prSet/>
      <dgm:spPr/>
      <dgm:t>
        <a:bodyPr/>
        <a:lstStyle/>
        <a:p>
          <a:endParaRPr lang="en-US"/>
        </a:p>
      </dgm:t>
    </dgm:pt>
    <dgm:pt modelId="{007C2617-C785-4C82-9A1A-457759C28F63}" type="parTrans" cxnId="{2FED9558-30A0-4F4E-85F8-3977D422D118}">
      <dgm:prSet/>
      <dgm:spPr/>
      <dgm:t>
        <a:bodyPr/>
        <a:lstStyle/>
        <a:p>
          <a:endParaRPr lang="en-US"/>
        </a:p>
      </dgm:t>
    </dgm:pt>
    <dgm:pt modelId="{CDF391B3-719E-4A25-A07E-6A81AB567946}" type="pres">
      <dgm:prSet presAssocID="{0AD8DB1C-9D8A-411C-B7CE-742D9237AAA8}" presName="rootnode" presStyleCnt="0">
        <dgm:presLayoutVars>
          <dgm:chMax/>
          <dgm:chPref/>
          <dgm:dir/>
          <dgm:animLvl val="lvl"/>
        </dgm:presLayoutVars>
      </dgm:prSet>
      <dgm:spPr/>
    </dgm:pt>
    <dgm:pt modelId="{E2F66330-0EDF-4D5F-A221-874E5F032350}" type="pres">
      <dgm:prSet presAssocID="{DC50E636-1C08-4484-A6CE-15943D5454E5}" presName="composite" presStyleCnt="0"/>
      <dgm:spPr/>
    </dgm:pt>
    <dgm:pt modelId="{50D37D9A-638F-4229-861E-F4F5839324E6}" type="pres">
      <dgm:prSet presAssocID="{DC50E636-1C08-4484-A6CE-15943D5454E5}" presName="bentUpArrow1" presStyleLbl="alignImgPlace1" presStyleIdx="0" presStyleCnt="2"/>
      <dgm:spPr/>
    </dgm:pt>
    <dgm:pt modelId="{5350EBF4-0783-4415-8F15-40F81C679CAE}" type="pres">
      <dgm:prSet presAssocID="{DC50E636-1C08-4484-A6CE-15943D5454E5}" presName="ParentText" presStyleLbl="node1" presStyleIdx="0" presStyleCnt="3" custScaleX="72011" custScaleY="78297" custLinFactNeighborX="-5011" custLinFactNeighborY="11588">
        <dgm:presLayoutVars>
          <dgm:chMax val="1"/>
          <dgm:chPref val="1"/>
          <dgm:bulletEnabled val="1"/>
        </dgm:presLayoutVars>
      </dgm:prSet>
      <dgm:spPr/>
    </dgm:pt>
    <dgm:pt modelId="{DACBF8B1-46C7-46AC-B484-C8AB03ED2FFD}" type="pres">
      <dgm:prSet presAssocID="{DC50E636-1C08-4484-A6CE-15943D5454E5}" presName="ChildText" presStyleLbl="revTx" presStyleIdx="0" presStyleCnt="2" custScaleX="108050" custScaleY="92579" custLinFactNeighborX="-12289" custLinFactNeighborY="9028">
        <dgm:presLayoutVars>
          <dgm:chMax val="0"/>
          <dgm:chPref val="0"/>
          <dgm:bulletEnabled val="1"/>
        </dgm:presLayoutVars>
      </dgm:prSet>
      <dgm:spPr/>
    </dgm:pt>
    <dgm:pt modelId="{A18B9B95-CECF-4412-B223-D1920EE49A39}" type="pres">
      <dgm:prSet presAssocID="{D566C401-485A-423B-BE58-D1AB6884D655}" presName="sibTrans" presStyleCnt="0"/>
      <dgm:spPr/>
    </dgm:pt>
    <dgm:pt modelId="{669D7F5E-7BF6-4F4B-B18C-5C978A5D09AA}" type="pres">
      <dgm:prSet presAssocID="{B37DF80B-D0DD-48C9-BE22-DE81BAEB9213}" presName="composite" presStyleCnt="0"/>
      <dgm:spPr/>
    </dgm:pt>
    <dgm:pt modelId="{01895BD2-E7B5-4358-9F63-303AF9670A29}" type="pres">
      <dgm:prSet presAssocID="{B37DF80B-D0DD-48C9-BE22-DE81BAEB9213}" presName="bentUpArrow1" presStyleLbl="alignImgPlace1" presStyleIdx="1" presStyleCnt="2"/>
      <dgm:spPr/>
    </dgm:pt>
    <dgm:pt modelId="{8136552E-026D-44ED-8822-DB2A75941829}" type="pres">
      <dgm:prSet presAssocID="{B37DF80B-D0DD-48C9-BE22-DE81BAEB9213}" presName="ParentText" presStyleLbl="node1" presStyleIdx="1" presStyleCnt="3" custScaleX="73928" custScaleY="83389">
        <dgm:presLayoutVars>
          <dgm:chMax val="1"/>
          <dgm:chPref val="1"/>
          <dgm:bulletEnabled val="1"/>
        </dgm:presLayoutVars>
      </dgm:prSet>
      <dgm:spPr/>
    </dgm:pt>
    <dgm:pt modelId="{79893EB9-C264-4A8D-95C5-17A4FEDAE7CD}" type="pres">
      <dgm:prSet presAssocID="{B37DF80B-D0DD-48C9-BE22-DE81BAEB9213}" presName="ChildText" presStyleLbl="revTx" presStyleIdx="1" presStyleCnt="2" custScaleX="120933" custScaleY="102982">
        <dgm:presLayoutVars>
          <dgm:chMax val="0"/>
          <dgm:chPref val="0"/>
          <dgm:bulletEnabled val="1"/>
        </dgm:presLayoutVars>
      </dgm:prSet>
      <dgm:spPr/>
    </dgm:pt>
    <dgm:pt modelId="{FD2452D6-7143-479B-9CE8-6B1B04C9C670}" type="pres">
      <dgm:prSet presAssocID="{4E9DBF54-CA6D-4B27-A4E3-E823F78FC945}" presName="sibTrans" presStyleCnt="0"/>
      <dgm:spPr/>
    </dgm:pt>
    <dgm:pt modelId="{F1E47576-314C-496B-8D83-25DCE1E29A63}" type="pres">
      <dgm:prSet presAssocID="{247BC438-F3F0-4C9B-894C-6B6AF4C3ADF1}" presName="composite" presStyleCnt="0"/>
      <dgm:spPr/>
    </dgm:pt>
    <dgm:pt modelId="{546B5D63-4618-4618-A432-BF221DAD032F}" type="pres">
      <dgm:prSet presAssocID="{247BC438-F3F0-4C9B-894C-6B6AF4C3ADF1}" presName="ParentText" presStyleLbl="node1" presStyleIdx="2" presStyleCnt="3">
        <dgm:presLayoutVars>
          <dgm:chMax val="1"/>
          <dgm:chPref val="1"/>
          <dgm:bulletEnabled val="1"/>
        </dgm:presLayoutVars>
      </dgm:prSet>
      <dgm:spPr/>
    </dgm:pt>
  </dgm:ptLst>
  <dgm:cxnLst>
    <dgm:cxn modelId="{6EC80501-3EBA-4374-96BD-9E61A2848BE8}" srcId="{B37DF80B-D0DD-48C9-BE22-DE81BAEB9213}" destId="{291A7D84-A659-4B52-83C9-618338F6AC8D}" srcOrd="0" destOrd="0" parTransId="{CCF9CF99-F808-42CB-9720-B9AF98C47760}" sibTransId="{F3214F48-9242-4C34-918C-E14B169F5629}"/>
    <dgm:cxn modelId="{7026D32A-A54D-4CB1-B0C5-5FE2A37AACF5}" type="presOf" srcId="{831AD0FD-1922-4FAF-91DE-04BD33F4DEA8}" destId="{DACBF8B1-46C7-46AC-B484-C8AB03ED2FFD}" srcOrd="0" destOrd="0" presId="urn:microsoft.com/office/officeart/2005/8/layout/StepDownProcess"/>
    <dgm:cxn modelId="{CFBD442D-9C24-43D3-AAFA-A6AEF35A4D6D}" srcId="{0AD8DB1C-9D8A-411C-B7CE-742D9237AAA8}" destId="{DC50E636-1C08-4484-A6CE-15943D5454E5}" srcOrd="0" destOrd="0" parTransId="{7CB6B4E8-0DC0-409B-90C3-147F8368F6F2}" sibTransId="{D566C401-485A-423B-BE58-D1AB6884D655}"/>
    <dgm:cxn modelId="{3A296364-5B0A-4E10-B793-63E653ECFB3A}" type="presOf" srcId="{247BC438-F3F0-4C9B-894C-6B6AF4C3ADF1}" destId="{546B5D63-4618-4618-A432-BF221DAD032F}" srcOrd="0" destOrd="0" presId="urn:microsoft.com/office/officeart/2005/8/layout/StepDownProcess"/>
    <dgm:cxn modelId="{2FED9558-30A0-4F4E-85F8-3977D422D118}" srcId="{0AD8DB1C-9D8A-411C-B7CE-742D9237AAA8}" destId="{247BC438-F3F0-4C9B-894C-6B6AF4C3ADF1}" srcOrd="2" destOrd="0" parTransId="{007C2617-C785-4C82-9A1A-457759C28F63}" sibTransId="{EBBBB945-5404-478C-9D56-074D9E8710F9}"/>
    <dgm:cxn modelId="{F5D69289-15F5-4B16-A02C-5C2BB92E9672}" srcId="{DC50E636-1C08-4484-A6CE-15943D5454E5}" destId="{831AD0FD-1922-4FAF-91DE-04BD33F4DEA8}" srcOrd="0" destOrd="0" parTransId="{37FDB16D-936B-4F54-840F-65BEEA164F69}" sibTransId="{14566BEA-8149-47E2-A7A7-ED9BC49057F5}"/>
    <dgm:cxn modelId="{61892EAE-BF99-4E65-A816-5CA5137112A4}" type="presOf" srcId="{DC50E636-1C08-4484-A6CE-15943D5454E5}" destId="{5350EBF4-0783-4415-8F15-40F81C679CAE}" srcOrd="0" destOrd="0" presId="urn:microsoft.com/office/officeart/2005/8/layout/StepDownProcess"/>
    <dgm:cxn modelId="{E83C28BF-DAE7-493A-AAFC-CE6B13A81C17}" srcId="{0AD8DB1C-9D8A-411C-B7CE-742D9237AAA8}" destId="{B37DF80B-D0DD-48C9-BE22-DE81BAEB9213}" srcOrd="1" destOrd="0" parTransId="{54D1B157-5BA8-4628-A40D-BCFBBC31B5FF}" sibTransId="{4E9DBF54-CA6D-4B27-A4E3-E823F78FC945}"/>
    <dgm:cxn modelId="{1C736DD3-0399-4520-B901-2322EF373DF4}" type="presOf" srcId="{291A7D84-A659-4B52-83C9-618338F6AC8D}" destId="{79893EB9-C264-4A8D-95C5-17A4FEDAE7CD}" srcOrd="0" destOrd="0" presId="urn:microsoft.com/office/officeart/2005/8/layout/StepDownProcess"/>
    <dgm:cxn modelId="{86311BF9-549A-4786-AE35-4D35DCDFEF52}" type="presOf" srcId="{0AD8DB1C-9D8A-411C-B7CE-742D9237AAA8}" destId="{CDF391B3-719E-4A25-A07E-6A81AB567946}" srcOrd="0" destOrd="0" presId="urn:microsoft.com/office/officeart/2005/8/layout/StepDownProcess"/>
    <dgm:cxn modelId="{EC86ACFE-3E35-4A9C-A96A-CC5A73F6D2FB}" type="presOf" srcId="{B37DF80B-D0DD-48C9-BE22-DE81BAEB9213}" destId="{8136552E-026D-44ED-8822-DB2A75941829}" srcOrd="0" destOrd="0" presId="urn:microsoft.com/office/officeart/2005/8/layout/StepDownProcess"/>
    <dgm:cxn modelId="{E11CC30C-8DDD-452C-B9F9-606BAF7CA783}" type="presParOf" srcId="{CDF391B3-719E-4A25-A07E-6A81AB567946}" destId="{E2F66330-0EDF-4D5F-A221-874E5F032350}" srcOrd="0" destOrd="0" presId="urn:microsoft.com/office/officeart/2005/8/layout/StepDownProcess"/>
    <dgm:cxn modelId="{3D3E5745-4A1F-428D-AE33-AD034A023F07}" type="presParOf" srcId="{E2F66330-0EDF-4D5F-A221-874E5F032350}" destId="{50D37D9A-638F-4229-861E-F4F5839324E6}" srcOrd="0" destOrd="0" presId="urn:microsoft.com/office/officeart/2005/8/layout/StepDownProcess"/>
    <dgm:cxn modelId="{C4EC2343-D7D3-4DD8-8B12-401381C26CE6}" type="presParOf" srcId="{E2F66330-0EDF-4D5F-A221-874E5F032350}" destId="{5350EBF4-0783-4415-8F15-40F81C679CAE}" srcOrd="1" destOrd="0" presId="urn:microsoft.com/office/officeart/2005/8/layout/StepDownProcess"/>
    <dgm:cxn modelId="{ECB4BBDD-DE22-4D44-B5E3-B3E079F76ACF}" type="presParOf" srcId="{E2F66330-0EDF-4D5F-A221-874E5F032350}" destId="{DACBF8B1-46C7-46AC-B484-C8AB03ED2FFD}" srcOrd="2" destOrd="0" presId="urn:microsoft.com/office/officeart/2005/8/layout/StepDownProcess"/>
    <dgm:cxn modelId="{F0F5E02D-1B69-4C4D-B232-ECE702B7F918}" type="presParOf" srcId="{CDF391B3-719E-4A25-A07E-6A81AB567946}" destId="{A18B9B95-CECF-4412-B223-D1920EE49A39}" srcOrd="1" destOrd="0" presId="urn:microsoft.com/office/officeart/2005/8/layout/StepDownProcess"/>
    <dgm:cxn modelId="{8D7A979A-D62D-4E62-B304-8774E7B74299}" type="presParOf" srcId="{CDF391B3-719E-4A25-A07E-6A81AB567946}" destId="{669D7F5E-7BF6-4F4B-B18C-5C978A5D09AA}" srcOrd="2" destOrd="0" presId="urn:microsoft.com/office/officeart/2005/8/layout/StepDownProcess"/>
    <dgm:cxn modelId="{D49BE45F-BE08-4B95-A8D4-7D9559615562}" type="presParOf" srcId="{669D7F5E-7BF6-4F4B-B18C-5C978A5D09AA}" destId="{01895BD2-E7B5-4358-9F63-303AF9670A29}" srcOrd="0" destOrd="0" presId="urn:microsoft.com/office/officeart/2005/8/layout/StepDownProcess"/>
    <dgm:cxn modelId="{B7CE1B48-4289-4D93-8586-991DB80AD89D}" type="presParOf" srcId="{669D7F5E-7BF6-4F4B-B18C-5C978A5D09AA}" destId="{8136552E-026D-44ED-8822-DB2A75941829}" srcOrd="1" destOrd="0" presId="urn:microsoft.com/office/officeart/2005/8/layout/StepDownProcess"/>
    <dgm:cxn modelId="{C5D4F110-6162-4650-8FF7-094D2D6F4B93}" type="presParOf" srcId="{669D7F5E-7BF6-4F4B-B18C-5C978A5D09AA}" destId="{79893EB9-C264-4A8D-95C5-17A4FEDAE7CD}" srcOrd="2" destOrd="0" presId="urn:microsoft.com/office/officeart/2005/8/layout/StepDownProcess"/>
    <dgm:cxn modelId="{3CA7635A-17B8-4619-AF1A-6BFB45415193}" type="presParOf" srcId="{CDF391B3-719E-4A25-A07E-6A81AB567946}" destId="{FD2452D6-7143-479B-9CE8-6B1B04C9C670}" srcOrd="3" destOrd="0" presId="urn:microsoft.com/office/officeart/2005/8/layout/StepDownProcess"/>
    <dgm:cxn modelId="{79503570-5992-4D3C-9B37-D3E4F9A0825F}" type="presParOf" srcId="{CDF391B3-719E-4A25-A07E-6A81AB567946}" destId="{F1E47576-314C-496B-8D83-25DCE1E29A63}" srcOrd="4" destOrd="0" presId="urn:microsoft.com/office/officeart/2005/8/layout/StepDownProcess"/>
    <dgm:cxn modelId="{8DCCE270-00F4-435D-AC41-E700446E9A84}" type="presParOf" srcId="{F1E47576-314C-496B-8D83-25DCE1E29A63}" destId="{546B5D63-4618-4618-A432-BF221DAD032F}" srcOrd="0" destOrd="0" presId="urn:microsoft.com/office/officeart/2005/8/layout/StepDownProces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37D9A-638F-4229-861E-F4F5839324E6}">
      <dsp:nvSpPr>
        <dsp:cNvPr id="0" name=""/>
        <dsp:cNvSpPr/>
      </dsp:nvSpPr>
      <dsp:spPr>
        <a:xfrm rot="5400000">
          <a:off x="446100" y="814912"/>
          <a:ext cx="814774" cy="927591"/>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5350EBF4-0783-4415-8F15-40F81C679CAE}">
      <dsp:nvSpPr>
        <dsp:cNvPr id="0" name=""/>
        <dsp:cNvSpPr/>
      </dsp:nvSpPr>
      <dsp:spPr>
        <a:xfrm>
          <a:off x="353452" y="127155"/>
          <a:ext cx="987702" cy="751710"/>
        </a:xfrm>
        <a:prstGeom prst="roundRect">
          <a:avLst>
            <a:gd name="adj" fmla="val 16670"/>
          </a:avLst>
        </a:prstGeom>
        <a:blipFill rotWithShape="0">
          <a:blip xmlns:r="http://schemas.openxmlformats.org/officeDocument/2006/relationships" r:embed="rId1"/>
          <a:srcRect/>
          <a:stretch>
            <a:fillRect l="-27000" r="-27000"/>
          </a:stretch>
        </a:blip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         </a:t>
          </a:r>
        </a:p>
      </dsp:txBody>
      <dsp:txXfrm>
        <a:off x="390154" y="163857"/>
        <a:ext cx="914298" cy="678306"/>
      </dsp:txXfrm>
    </dsp:sp>
    <dsp:sp modelId="{DACBF8B1-46C7-46AC-B484-C8AB03ED2FFD}">
      <dsp:nvSpPr>
        <dsp:cNvPr id="0" name=""/>
        <dsp:cNvSpPr/>
      </dsp:nvSpPr>
      <dsp:spPr>
        <a:xfrm>
          <a:off x="1439091" y="102131"/>
          <a:ext cx="1077875" cy="718390"/>
        </a:xfrm>
        <a:prstGeom prst="rect">
          <a:avLst/>
        </a:prstGeom>
        <a:blipFill rotWithShape="0">
          <a:blip xmlns:r="http://schemas.openxmlformats.org/officeDocument/2006/relationships" r:embed="rId2"/>
          <a:srcRect/>
          <a:stretch>
            <a:fillRect l="-21000" r="-21000"/>
          </a:stretch>
        </a:blipFill>
        <a:ln w="12700"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90000"/>
            </a:lnSpc>
            <a:spcBef>
              <a:spcPct val="0"/>
            </a:spcBef>
            <a:spcAft>
              <a:spcPct val="15000"/>
            </a:spcAft>
            <a:buChar char="•"/>
          </a:pPr>
          <a:r>
            <a:rPr lang="en-US" sz="1400" b="1" kern="1200">
              <a:solidFill>
                <a:schemeClr val="accent1">
                  <a:lumMod val="50000"/>
                </a:schemeClr>
              </a:solidFill>
            </a:rPr>
            <a:t>TFMSC Report</a:t>
          </a:r>
        </a:p>
      </dsp:txBody>
      <dsp:txXfrm>
        <a:off x="1439091" y="102131"/>
        <a:ext cx="1077875" cy="718390"/>
      </dsp:txXfrm>
    </dsp:sp>
    <dsp:sp modelId="{01895BD2-E7B5-4358-9F63-303AF9670A29}">
      <dsp:nvSpPr>
        <dsp:cNvPr id="0" name=""/>
        <dsp:cNvSpPr/>
      </dsp:nvSpPr>
      <dsp:spPr>
        <a:xfrm rot="5400000">
          <a:off x="1526036" y="1813655"/>
          <a:ext cx="814774" cy="927591"/>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8136552E-026D-44ED-8822-DB2A75941829}">
      <dsp:nvSpPr>
        <dsp:cNvPr id="0" name=""/>
        <dsp:cNvSpPr/>
      </dsp:nvSpPr>
      <dsp:spPr>
        <a:xfrm>
          <a:off x="1488972" y="990200"/>
          <a:ext cx="1013996" cy="800597"/>
        </a:xfrm>
        <a:prstGeom prst="roundRect">
          <a:avLst>
            <a:gd name="adj" fmla="val 16670"/>
          </a:avLst>
        </a:prstGeom>
        <a:blipFill rotWithShape="0">
          <a:blip xmlns:r="http://schemas.openxmlformats.org/officeDocument/2006/relationships" r:embed="rId1"/>
          <a:srcRect/>
          <a:stretch>
            <a:fillRect l="-27000" r="-27000"/>
          </a:stretch>
        </a:blip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a:t>    </a:t>
          </a:r>
          <a:r>
            <a:rPr lang="en-US" sz="1800" b="0" kern="1200">
              <a:solidFill>
                <a:schemeClr val="tx1"/>
              </a:solidFill>
            </a:rPr>
            <a:t>TAF</a:t>
          </a:r>
        </a:p>
      </dsp:txBody>
      <dsp:txXfrm>
        <a:off x="1528061" y="1029289"/>
        <a:ext cx="935818" cy="722419"/>
      </dsp:txXfrm>
    </dsp:sp>
    <dsp:sp modelId="{79893EB9-C264-4A8D-95C5-17A4FEDAE7CD}">
      <dsp:nvSpPr>
        <dsp:cNvPr id="0" name=""/>
        <dsp:cNvSpPr/>
      </dsp:nvSpPr>
      <dsp:spPr>
        <a:xfrm>
          <a:off x="2577360" y="990457"/>
          <a:ext cx="1206392" cy="799115"/>
        </a:xfrm>
        <a:prstGeom prst="rect">
          <a:avLst/>
        </a:prstGeom>
        <a:blipFill rotWithShape="0">
          <a:blip xmlns:r="http://schemas.openxmlformats.org/officeDocument/2006/relationships" r:embed="rId3">
            <a:extLst>
              <a:ext uri="{28A0092B-C50C-407E-A947-70E740481C1C}">
                <a14:useLocalDpi xmlns:a14="http://schemas.microsoft.com/office/drawing/2010/main" val="0"/>
              </a:ext>
            </a:extLst>
          </a:blip>
          <a:srcRect/>
          <a:stretch>
            <a:fillRect l="-49000" r="-49000"/>
          </a:stretch>
        </a:blipFill>
        <a:ln w="12700" cap="rnd"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90000"/>
            </a:lnSpc>
            <a:spcBef>
              <a:spcPct val="0"/>
            </a:spcBef>
            <a:spcAft>
              <a:spcPct val="15000"/>
            </a:spcAft>
            <a:buChar char="•"/>
          </a:pPr>
          <a:r>
            <a:rPr lang="en-US" sz="1400" b="1" kern="1200">
              <a:solidFill>
                <a:schemeClr val="accent1">
                  <a:lumMod val="50000"/>
                </a:schemeClr>
              </a:solidFill>
            </a:rPr>
            <a:t>TowerOps Report</a:t>
          </a:r>
        </a:p>
      </dsp:txBody>
      <dsp:txXfrm>
        <a:off x="2577360" y="990457"/>
        <a:ext cx="1206392" cy="799115"/>
      </dsp:txXfrm>
    </dsp:sp>
    <dsp:sp modelId="{546B5D63-4618-4618-A432-BF221DAD032F}">
      <dsp:nvSpPr>
        <dsp:cNvPr id="0" name=""/>
        <dsp:cNvSpPr/>
      </dsp:nvSpPr>
      <dsp:spPr>
        <a:xfrm>
          <a:off x="2549563" y="1988943"/>
          <a:ext cx="1371600" cy="960075"/>
        </a:xfrm>
        <a:prstGeom prst="roundRect">
          <a:avLst>
            <a:gd name="adj" fmla="val 16670"/>
          </a:avLst>
        </a:prstGeom>
        <a:solidFill>
          <a:schemeClr val="accent1">
            <a:hueOff val="0"/>
            <a:satOff val="0"/>
            <a:lumOff val="0"/>
            <a:alphaOff val="0"/>
          </a:schemeClr>
        </a:solidFill>
        <a:ln>
          <a:noFill/>
        </a:ln>
        <a:effectLst>
          <a:outerShdw blurRad="38100" dist="254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a:t>Final List of 500 Airports</a:t>
          </a:r>
        </a:p>
      </dsp:txBody>
      <dsp:txXfrm>
        <a:off x="2596438" y="2035818"/>
        <a:ext cx="1277850" cy="86632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9A558A-C1F6-9D47-B98D-D346ACA87815}" type="datetimeFigureOut">
              <a:rPr lang="en-US" smtClean="0"/>
              <a:t>5/12/2022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871A98-B497-EB4B-AF1E-C961ACDDC45E}" type="slidenum">
              <a:rPr lang="en-US" smtClean="0"/>
              <a:t>‹#›</a:t>
            </a:fld>
            <a:endParaRPr lang="en-US"/>
          </a:p>
        </p:txBody>
      </p:sp>
    </p:spTree>
    <p:extLst>
      <p:ext uri="{BB962C8B-B14F-4D97-AF65-F5344CB8AC3E}">
        <p14:creationId xmlns:p14="http://schemas.microsoft.com/office/powerpoint/2010/main" val="3619983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871A98-B497-EB4B-AF1E-C961ACDDC45E}" type="slidenum">
              <a:rPr lang="en-US" smtClean="0"/>
              <a:t>2</a:t>
            </a:fld>
            <a:endParaRPr lang="en-US"/>
          </a:p>
        </p:txBody>
      </p:sp>
    </p:spTree>
    <p:extLst>
      <p:ext uri="{BB962C8B-B14F-4D97-AF65-F5344CB8AC3E}">
        <p14:creationId xmlns:p14="http://schemas.microsoft.com/office/powerpoint/2010/main" val="267496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871A98-B497-EB4B-AF1E-C961ACDDC45E}" type="slidenum">
              <a:rPr lang="en-US" smtClean="0"/>
              <a:t>16</a:t>
            </a:fld>
            <a:endParaRPr lang="en-US"/>
          </a:p>
        </p:txBody>
      </p:sp>
    </p:spTree>
    <p:extLst>
      <p:ext uri="{BB962C8B-B14F-4D97-AF65-F5344CB8AC3E}">
        <p14:creationId xmlns:p14="http://schemas.microsoft.com/office/powerpoint/2010/main" val="1520581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Combine executive and national map</a:t>
            </a:r>
          </a:p>
          <a:p>
            <a:r>
              <a:rPr lang="en-US">
                <a:ea typeface="Calibri"/>
                <a:cs typeface="Calibri"/>
              </a:rPr>
              <a:t>ACY looks better visually, FLG highest </a:t>
            </a:r>
            <a:r>
              <a:rPr lang="en-US" err="1">
                <a:ea typeface="Calibri"/>
                <a:cs typeface="Calibri"/>
              </a:rPr>
              <a:t>pseduo</a:t>
            </a:r>
            <a:r>
              <a:rPr lang="en-US">
                <a:ea typeface="Calibri"/>
                <a:cs typeface="Calibri"/>
              </a:rPr>
              <a:t> r </a:t>
            </a:r>
            <a:r>
              <a:rPr lang="en-US" err="1">
                <a:ea typeface="Calibri"/>
                <a:cs typeface="Calibri"/>
              </a:rPr>
              <a:t>sqaured</a:t>
            </a:r>
            <a:r>
              <a:rPr lang="en-US">
                <a:ea typeface="Calibri"/>
                <a:cs typeface="Calibri"/>
              </a:rPr>
              <a:t> not pretty</a:t>
            </a:r>
            <a:br>
              <a:rPr lang="en-US">
                <a:ea typeface="Calibri"/>
                <a:cs typeface="+mn-lt"/>
              </a:rPr>
            </a:br>
            <a:endParaRPr lang="en-US">
              <a:ea typeface="Calibri"/>
              <a:cs typeface="Calibri"/>
            </a:endParaRPr>
          </a:p>
          <a:p>
            <a:r>
              <a:rPr lang="en-US">
                <a:ea typeface="Calibri"/>
                <a:cs typeface="+mn-lt"/>
              </a:rPr>
              <a:t>4-20 Notes</a:t>
            </a:r>
          </a:p>
          <a:p>
            <a:r>
              <a:rPr lang="en-US">
                <a:ea typeface="Calibri"/>
                <a:cs typeface="+mn-lt"/>
              </a:rPr>
              <a:t>We do not need holiday </a:t>
            </a:r>
          </a:p>
        </p:txBody>
      </p:sp>
      <p:sp>
        <p:nvSpPr>
          <p:cNvPr id="4" name="Slide Number Placeholder 3"/>
          <p:cNvSpPr>
            <a:spLocks noGrp="1"/>
          </p:cNvSpPr>
          <p:nvPr>
            <p:ph type="sldNum" sz="quarter" idx="5"/>
          </p:nvPr>
        </p:nvSpPr>
        <p:spPr/>
        <p:txBody>
          <a:bodyPr/>
          <a:lstStyle/>
          <a:p>
            <a:fld id="{C1871A98-B497-EB4B-AF1E-C961ACDDC45E}" type="slidenum">
              <a:rPr lang="en-US" smtClean="0"/>
              <a:t>22</a:t>
            </a:fld>
            <a:endParaRPr lang="en-US"/>
          </a:p>
        </p:txBody>
      </p:sp>
    </p:spTree>
    <p:extLst>
      <p:ext uri="{BB962C8B-B14F-4D97-AF65-F5344CB8AC3E}">
        <p14:creationId xmlns:p14="http://schemas.microsoft.com/office/powerpoint/2010/main" val="4242502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C1871A98-B497-EB4B-AF1E-C961ACDDC45E}" type="slidenum">
              <a:rPr lang="en-US" smtClean="0"/>
              <a:t>5</a:t>
            </a:fld>
            <a:endParaRPr lang="en-US"/>
          </a:p>
        </p:txBody>
      </p:sp>
    </p:spTree>
    <p:extLst>
      <p:ext uri="{BB962C8B-B14F-4D97-AF65-F5344CB8AC3E}">
        <p14:creationId xmlns:p14="http://schemas.microsoft.com/office/powerpoint/2010/main" val="2110988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Aircraft using VFR usually are not required to file a flight plan and are not automatically monitored by air traffic control. This requires additional resources to manage their flights which can cause a safety risk when airports are caught unprepared by a large influx of VFR traffic. </a:t>
            </a:r>
          </a:p>
          <a:p>
            <a:endParaRPr lang="en-US"/>
          </a:p>
          <a:p>
            <a:r>
              <a:rPr lang="en-US"/>
              <a:t>Therefore, Team Flightify 2.0 designed and created two solutions to predict and forecast VFR flight traffic in class G airspace for 500 major US airports. These  solutions will enable the FAA to assess risk and allocate proper resources. The partner will be able to integrate the predictions into the ArcGIS (GLARE) platform. </a:t>
            </a:r>
          </a:p>
        </p:txBody>
      </p:sp>
      <p:sp>
        <p:nvSpPr>
          <p:cNvPr id="4" name="Slide Number Placeholder 3"/>
          <p:cNvSpPr>
            <a:spLocks noGrp="1"/>
          </p:cNvSpPr>
          <p:nvPr>
            <p:ph type="sldNum" sz="quarter" idx="5"/>
          </p:nvPr>
        </p:nvSpPr>
        <p:spPr/>
        <p:txBody>
          <a:bodyPr/>
          <a:lstStyle/>
          <a:p>
            <a:fld id="{C1871A98-B497-EB4B-AF1E-C961ACDDC45E}" type="slidenum">
              <a:rPr lang="en-US" smtClean="0"/>
              <a:t>6</a:t>
            </a:fld>
            <a:endParaRPr lang="en-US"/>
          </a:p>
        </p:txBody>
      </p:sp>
    </p:spTree>
    <p:extLst>
      <p:ext uri="{BB962C8B-B14F-4D97-AF65-F5344CB8AC3E}">
        <p14:creationId xmlns:p14="http://schemas.microsoft.com/office/powerpoint/2010/main" val="2113008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871A98-B497-EB4B-AF1E-C961ACDDC45E}" type="slidenum">
              <a:rPr lang="en-US" smtClean="0"/>
              <a:t>7</a:t>
            </a:fld>
            <a:endParaRPr lang="en-US"/>
          </a:p>
        </p:txBody>
      </p:sp>
    </p:spTree>
    <p:extLst>
      <p:ext uri="{BB962C8B-B14F-4D97-AF65-F5344CB8AC3E}">
        <p14:creationId xmlns:p14="http://schemas.microsoft.com/office/powerpoint/2010/main" val="960953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utilized the Traffic Flow Management Safety and the </a:t>
            </a:r>
            <a:r>
              <a:rPr lang="en-US" err="1"/>
              <a:t>OPSNETTower</a:t>
            </a:r>
            <a:r>
              <a:rPr lang="en-US"/>
              <a:t> Operations FAA databases to construct our pool of airports. We grouped airports by region and filtered on the airports that had the highest volume of VFR traffic operations from 2017 – 2021. We then selected the top 500 airports with respect to VFR traffic, representative of each region.</a:t>
            </a:r>
          </a:p>
        </p:txBody>
      </p:sp>
      <p:sp>
        <p:nvSpPr>
          <p:cNvPr id="4" name="Slide Number Placeholder 3"/>
          <p:cNvSpPr>
            <a:spLocks noGrp="1"/>
          </p:cNvSpPr>
          <p:nvPr>
            <p:ph type="sldNum" sz="quarter" idx="5"/>
          </p:nvPr>
        </p:nvSpPr>
        <p:spPr/>
        <p:txBody>
          <a:bodyPr/>
          <a:lstStyle/>
          <a:p>
            <a:fld id="{C1871A98-B497-EB4B-AF1E-C961ACDDC45E}" type="slidenum">
              <a:rPr lang="en-US" smtClean="0"/>
              <a:t>9</a:t>
            </a:fld>
            <a:endParaRPr lang="en-US"/>
          </a:p>
        </p:txBody>
      </p:sp>
    </p:spTree>
    <p:extLst>
      <p:ext uri="{BB962C8B-B14F-4D97-AF65-F5344CB8AC3E}">
        <p14:creationId xmlns:p14="http://schemas.microsoft.com/office/powerpoint/2010/main" val="2835383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FAA provided several databases from which we were able to query and create tailored reports during our data exploratory phase. The Operational Network (OPSNET) database became our primary data source for flight operations. This view below includes daily flight traffic for Fairbanks, AK, grouped by Flight Rules/Type and further grouped by user classes (i.e. Air Carrier, Air Taxi General Aviation, Military)</a:t>
            </a:r>
          </a:p>
          <a:p>
            <a:endParaRPr lang="en-US" dirty="0">
              <a:cs typeface="Calibri"/>
            </a:endParaRPr>
          </a:p>
          <a:p>
            <a:r>
              <a:rPr lang="en-US" dirty="0">
                <a:cs typeface="Calibri"/>
              </a:rPr>
              <a:t>In an effort to reduce extensive internal data pulls, we leveraged an FAA public database (OPSNET) to pull 500 excel sheets for our airports.</a:t>
            </a:r>
          </a:p>
        </p:txBody>
      </p:sp>
      <p:sp>
        <p:nvSpPr>
          <p:cNvPr id="4" name="Slide Number Placeholder 3"/>
          <p:cNvSpPr>
            <a:spLocks noGrp="1"/>
          </p:cNvSpPr>
          <p:nvPr>
            <p:ph type="sldNum" sz="quarter" idx="5"/>
          </p:nvPr>
        </p:nvSpPr>
        <p:spPr/>
        <p:txBody>
          <a:bodyPr/>
          <a:lstStyle/>
          <a:p>
            <a:fld id="{C1871A98-B497-EB4B-AF1E-C961ACDDC45E}" type="slidenum">
              <a:rPr lang="en-US" smtClean="0"/>
              <a:t>10</a:t>
            </a:fld>
            <a:endParaRPr lang="en-US"/>
          </a:p>
        </p:txBody>
      </p:sp>
    </p:spTree>
    <p:extLst>
      <p:ext uri="{BB962C8B-B14F-4D97-AF65-F5344CB8AC3E}">
        <p14:creationId xmlns:p14="http://schemas.microsoft.com/office/powerpoint/2010/main" val="1383681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C1871A98-B497-EB4B-AF1E-C961ACDDC45E}" type="slidenum">
              <a:rPr lang="en-US" smtClean="0"/>
              <a:t>11</a:t>
            </a:fld>
            <a:endParaRPr lang="en-US"/>
          </a:p>
        </p:txBody>
      </p:sp>
    </p:spTree>
    <p:extLst>
      <p:ext uri="{BB962C8B-B14F-4D97-AF65-F5344CB8AC3E}">
        <p14:creationId xmlns:p14="http://schemas.microsoft.com/office/powerpoint/2010/main" val="23695865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Talk about what didn't work</a:t>
            </a:r>
          </a:p>
          <a:p>
            <a:r>
              <a:rPr lang="en-US">
                <a:cs typeface="Calibri"/>
              </a:rPr>
              <a:t>-re-assessed what partner was asking for</a:t>
            </a:r>
          </a:p>
          <a:p>
            <a:r>
              <a:rPr lang="en-US">
                <a:cs typeface="Calibri"/>
              </a:rPr>
              <a:t>-tried multiple modeling types (monte-</a:t>
            </a:r>
            <a:r>
              <a:rPr lang="en-US" err="1">
                <a:cs typeface="Calibri"/>
              </a:rPr>
              <a:t>carlo</a:t>
            </a:r>
            <a:r>
              <a:rPr lang="en-US">
                <a:cs typeface="Calibri"/>
              </a:rPr>
              <a:t>, linear regression with time lags, multiple linear regression)</a:t>
            </a:r>
          </a:p>
        </p:txBody>
      </p:sp>
      <p:sp>
        <p:nvSpPr>
          <p:cNvPr id="4" name="Slide Number Placeholder 3"/>
          <p:cNvSpPr>
            <a:spLocks noGrp="1"/>
          </p:cNvSpPr>
          <p:nvPr>
            <p:ph type="sldNum" sz="quarter" idx="5"/>
          </p:nvPr>
        </p:nvSpPr>
        <p:spPr/>
        <p:txBody>
          <a:bodyPr/>
          <a:lstStyle/>
          <a:p>
            <a:fld id="{C1871A98-B497-EB4B-AF1E-C961ACDDC45E}" type="slidenum">
              <a:rPr lang="en-US" smtClean="0"/>
              <a:t>12</a:t>
            </a:fld>
            <a:endParaRPr lang="en-US"/>
          </a:p>
        </p:txBody>
      </p:sp>
    </p:spTree>
    <p:extLst>
      <p:ext uri="{BB962C8B-B14F-4D97-AF65-F5344CB8AC3E}">
        <p14:creationId xmlns:p14="http://schemas.microsoft.com/office/powerpoint/2010/main" val="2199559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1871A98-B497-EB4B-AF1E-C961ACDDC45E}" type="slidenum">
              <a:rPr lang="en-US" smtClean="0"/>
              <a:t>14</a:t>
            </a:fld>
            <a:endParaRPr lang="en-US"/>
          </a:p>
        </p:txBody>
      </p:sp>
    </p:spTree>
    <p:extLst>
      <p:ext uri="{BB962C8B-B14F-4D97-AF65-F5344CB8AC3E}">
        <p14:creationId xmlns:p14="http://schemas.microsoft.com/office/powerpoint/2010/main" val="2907727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7" name="Date Placeholder 6">
            <a:extLst>
              <a:ext uri="{FF2B5EF4-FFF2-40B4-BE49-F238E27FC236}">
                <a16:creationId xmlns:a16="http://schemas.microsoft.com/office/drawing/2014/main" id="{5B3D3E58-A502-C2C5-19A4-E412AE1F66F8}"/>
              </a:ext>
            </a:extLst>
          </p:cNvPr>
          <p:cNvSpPr>
            <a:spLocks noGrp="1"/>
          </p:cNvSpPr>
          <p:nvPr>
            <p:ph type="dt" sz="half" idx="10"/>
          </p:nvPr>
        </p:nvSpPr>
        <p:spPr/>
        <p:txBody>
          <a:bodyPr/>
          <a:lstStyle/>
          <a:p>
            <a:fld id="{91FD33FA-2993-4DAF-8948-B4D7519A11C1}" type="datetime1">
              <a:rPr lang="en-US" smtClean="0"/>
              <a:t>5/12/2022</a:t>
            </a:fld>
            <a:endParaRPr lang="en-US"/>
          </a:p>
        </p:txBody>
      </p:sp>
      <p:sp>
        <p:nvSpPr>
          <p:cNvPr id="8" name="Footer Placeholder 7">
            <a:extLst>
              <a:ext uri="{FF2B5EF4-FFF2-40B4-BE49-F238E27FC236}">
                <a16:creationId xmlns:a16="http://schemas.microsoft.com/office/drawing/2014/main" id="{E24065A2-37DF-883A-7FA6-93C250E86E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AEE436-3C30-C003-4C63-8D945F5658DF}"/>
              </a:ext>
            </a:extLst>
          </p:cNvPr>
          <p:cNvSpPr>
            <a:spLocks noGrp="1"/>
          </p:cNvSpPr>
          <p:nvPr>
            <p:ph type="sldNum" sz="quarter" idx="12"/>
          </p:nvPr>
        </p:nvSpPr>
        <p:spPr>
          <a:xfrm>
            <a:off x="8246237" y="6041362"/>
            <a:ext cx="740663" cy="365125"/>
          </a:xfrm>
        </p:spPr>
        <p:txBody>
          <a:bodyPr/>
          <a:lstStyle>
            <a:lvl1pPr>
              <a:defRPr sz="1200">
                <a:solidFill>
                  <a:schemeClr val="bg1"/>
                </a:solidFill>
              </a:defRPr>
            </a:lvl1pPr>
          </a:lstStyle>
          <a:p>
            <a:endParaRPr lang="en-US"/>
          </a:p>
        </p:txBody>
      </p:sp>
    </p:spTree>
    <p:extLst>
      <p:ext uri="{BB962C8B-B14F-4D97-AF65-F5344CB8AC3E}">
        <p14:creationId xmlns:p14="http://schemas.microsoft.com/office/powerpoint/2010/main" val="4177521519"/>
      </p:ext>
    </p:extLst>
  </p:cSld>
  <p:clrMapOvr>
    <a:masterClrMapping/>
  </p:clrMapOvr>
  <p:transition spd="slow">
    <p:push dir="u"/>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8580A7-23A5-4B76-9BE4-D1617586A839}" type="datetime1">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29960-F3C6-4657-8026-3CCA2BC56830}" type="slidenum">
              <a:rPr lang="en-US" smtClean="0"/>
              <a:t>‹#›</a:t>
            </a:fld>
            <a:endParaRPr lang="en-US"/>
          </a:p>
        </p:txBody>
      </p:sp>
    </p:spTree>
    <p:extLst>
      <p:ext uri="{BB962C8B-B14F-4D97-AF65-F5344CB8AC3E}">
        <p14:creationId xmlns:p14="http://schemas.microsoft.com/office/powerpoint/2010/main" val="3263295473"/>
      </p:ext>
    </p:extLst>
  </p:cSld>
  <p:clrMapOvr>
    <a:masterClrMapping/>
  </p:clrMapOvr>
  <p:transition spd="slow">
    <p:push dir="u"/>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D9B6E2-5DDC-44ED-A4B8-11D298A20207}" type="datetime1">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29960-F3C6-4657-8026-3CCA2BC5683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845166829"/>
      </p:ext>
    </p:extLst>
  </p:cSld>
  <p:clrMapOvr>
    <a:masterClrMapping/>
  </p:clrMapOvr>
  <p:transition spd="slow">
    <p:push dir="u"/>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3F7868-6B2B-4A09-9C07-6B1F21A7C54E}" type="datetime1">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29960-F3C6-4657-8026-3CCA2BC56830}" type="slidenum">
              <a:rPr lang="en-US" smtClean="0"/>
              <a:t>‹#›</a:t>
            </a:fld>
            <a:endParaRPr lang="en-US"/>
          </a:p>
        </p:txBody>
      </p:sp>
    </p:spTree>
    <p:extLst>
      <p:ext uri="{BB962C8B-B14F-4D97-AF65-F5344CB8AC3E}">
        <p14:creationId xmlns:p14="http://schemas.microsoft.com/office/powerpoint/2010/main" val="1063025681"/>
      </p:ext>
    </p:extLst>
  </p:cSld>
  <p:clrMapOvr>
    <a:masterClrMapping/>
  </p:clrMapOvr>
  <p:transition spd="slow">
    <p:push dir="u"/>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5C32E16-DED0-47A9-817F-5BD3EFA3789B}" type="datetime1">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29960-F3C6-4657-8026-3CCA2BC5683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61926347"/>
      </p:ext>
    </p:extLst>
  </p:cSld>
  <p:clrMapOvr>
    <a:masterClrMapping/>
  </p:clrMapOvr>
  <p:transition spd="slow">
    <p:push dir="u"/>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2F8581-4E5D-4274-A532-4D8E47C59DA9}" type="datetime1">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29960-F3C6-4657-8026-3CCA2BC56830}" type="slidenum">
              <a:rPr lang="en-US" smtClean="0"/>
              <a:t>‹#›</a:t>
            </a:fld>
            <a:endParaRPr lang="en-US"/>
          </a:p>
        </p:txBody>
      </p:sp>
    </p:spTree>
    <p:extLst>
      <p:ext uri="{BB962C8B-B14F-4D97-AF65-F5344CB8AC3E}">
        <p14:creationId xmlns:p14="http://schemas.microsoft.com/office/powerpoint/2010/main" val="2442826602"/>
      </p:ext>
    </p:extLst>
  </p:cSld>
  <p:clrMapOvr>
    <a:masterClrMapping/>
  </p:clrMapOvr>
  <p:transition spd="slow">
    <p:push dir="u"/>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2B13F3D-1691-4225-8245-20FE5DEF8D3B}" type="datetime1">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29960-F3C6-4657-8026-3CCA2BC56830}" type="slidenum">
              <a:rPr lang="en-US" smtClean="0"/>
              <a:t>‹#›</a:t>
            </a:fld>
            <a:endParaRPr lang="en-US"/>
          </a:p>
        </p:txBody>
      </p:sp>
    </p:spTree>
    <p:extLst>
      <p:ext uri="{BB962C8B-B14F-4D97-AF65-F5344CB8AC3E}">
        <p14:creationId xmlns:p14="http://schemas.microsoft.com/office/powerpoint/2010/main" val="475880323"/>
      </p:ext>
    </p:extLst>
  </p:cSld>
  <p:clrMapOvr>
    <a:masterClrMapping/>
  </p:clrMapOvr>
  <p:transition spd="slow">
    <p:push dir="u"/>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D311C3-8AD9-4011-8115-8E229E9917E8}" type="datetime1">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29960-F3C6-4657-8026-3CCA2BC56830}" type="slidenum">
              <a:rPr lang="en-US" smtClean="0"/>
              <a:t>‹#›</a:t>
            </a:fld>
            <a:endParaRPr lang="en-US"/>
          </a:p>
        </p:txBody>
      </p:sp>
    </p:spTree>
    <p:extLst>
      <p:ext uri="{BB962C8B-B14F-4D97-AF65-F5344CB8AC3E}">
        <p14:creationId xmlns:p14="http://schemas.microsoft.com/office/powerpoint/2010/main" val="3561410876"/>
      </p:ext>
    </p:extLst>
  </p:cSld>
  <p:clrMapOvr>
    <a:masterClrMapping/>
  </p:clrMapOvr>
  <p:transition spd="slow">
    <p:push dir="u"/>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AD27A6-5912-4ADF-82E9-41C5B80A09D2}" type="datetime1">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1600">
                <a:solidFill>
                  <a:schemeClr val="bg2">
                    <a:lumMod val="10000"/>
                  </a:schemeClr>
                </a:solidFill>
              </a:defRPr>
            </a:lvl1pPr>
          </a:lstStyle>
          <a:p>
            <a:fld id="{39D29960-F3C6-4657-8026-3CCA2BC56830}" type="slidenum">
              <a:rPr lang="en-US" smtClean="0"/>
              <a:pPr/>
              <a:t>‹#›</a:t>
            </a:fld>
            <a:endParaRPr lang="en-US"/>
          </a:p>
        </p:txBody>
      </p:sp>
    </p:spTree>
    <p:extLst>
      <p:ext uri="{BB962C8B-B14F-4D97-AF65-F5344CB8AC3E}">
        <p14:creationId xmlns:p14="http://schemas.microsoft.com/office/powerpoint/2010/main" val="2558832621"/>
      </p:ext>
    </p:extLst>
  </p:cSld>
  <p:clrMapOvr>
    <a:masterClrMapping/>
  </p:clrMapOvr>
  <p:transition spd="slow">
    <p:push dir="u"/>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27DB53-0B17-46D8-8A18-9D3611B664D6}" type="datetime1">
              <a:rPr lang="en-US" smtClean="0"/>
              <a:t>5/12/2022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9D29960-F3C6-4657-8026-3CCA2BC56830}" type="slidenum">
              <a:rPr lang="en-US" smtClean="0"/>
              <a:t>‹#›</a:t>
            </a:fld>
            <a:endParaRPr lang="en-US"/>
          </a:p>
        </p:txBody>
      </p:sp>
    </p:spTree>
    <p:extLst>
      <p:ext uri="{BB962C8B-B14F-4D97-AF65-F5344CB8AC3E}">
        <p14:creationId xmlns:p14="http://schemas.microsoft.com/office/powerpoint/2010/main" val="2311336471"/>
      </p:ext>
    </p:extLst>
  </p:cSld>
  <p:clrMapOvr>
    <a:masterClrMapping/>
  </p:clrMapOvr>
  <p:transition spd="slow">
    <p:push dir="u"/>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A3D407-D7C2-4E55-A1CD-B13C62F09603}" type="datetime1">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055257" y="600999"/>
            <a:ext cx="683339" cy="365125"/>
          </a:xfrm>
        </p:spPr>
        <p:txBody>
          <a:bodyPr/>
          <a:lstStyle>
            <a:lvl1pPr>
              <a:defRPr sz="1400">
                <a:solidFill>
                  <a:schemeClr val="bg1"/>
                </a:solidFill>
              </a:defRPr>
            </a:lvl1pPr>
          </a:lstStyle>
          <a:p>
            <a:fld id="{39D29960-F3C6-4657-8026-3CCA2BC56830}" type="slidenum">
              <a:rPr lang="en-US" smtClean="0"/>
              <a:pPr/>
              <a:t>‹#›</a:t>
            </a:fld>
            <a:endParaRPr lang="en-US"/>
          </a:p>
        </p:txBody>
      </p:sp>
    </p:spTree>
    <p:extLst>
      <p:ext uri="{BB962C8B-B14F-4D97-AF65-F5344CB8AC3E}">
        <p14:creationId xmlns:p14="http://schemas.microsoft.com/office/powerpoint/2010/main" val="688272651"/>
      </p:ext>
    </p:extLst>
  </p:cSld>
  <p:clrMapOvr>
    <a:masterClrMapping/>
  </p:clrMapOvr>
  <p:transition spd="slow">
    <p:push dir="u"/>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5BC5BC2-D225-461D-A34D-7228505E7DC4}" type="datetime1">
              <a:rPr lang="en-US" smtClean="0"/>
              <a:t>5/12/2022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9D29960-F3C6-4657-8026-3CCA2BC56830}" type="slidenum">
              <a:rPr lang="en-US" smtClean="0"/>
              <a:t>‹#›</a:t>
            </a:fld>
            <a:endParaRPr lang="en-US"/>
          </a:p>
        </p:txBody>
      </p:sp>
    </p:spTree>
    <p:extLst>
      <p:ext uri="{BB962C8B-B14F-4D97-AF65-F5344CB8AC3E}">
        <p14:creationId xmlns:p14="http://schemas.microsoft.com/office/powerpoint/2010/main" val="511768312"/>
      </p:ext>
    </p:extLst>
  </p:cSld>
  <p:clrMapOvr>
    <a:masterClrMapping/>
  </p:clrMapOvr>
  <p:transition spd="slow">
    <p:push dir="u"/>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24490D09-2F12-4BF0-9075-C89C2BFAD328}" type="datetime1">
              <a:rPr lang="en-US" smtClean="0"/>
              <a:t>5/12/2022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9D29960-F3C6-4657-8026-3CCA2BC56830}" type="slidenum">
              <a:rPr lang="en-US" smtClean="0"/>
              <a:t>‹#›</a:t>
            </a:fld>
            <a:endParaRPr lang="en-US"/>
          </a:p>
        </p:txBody>
      </p:sp>
    </p:spTree>
    <p:extLst>
      <p:ext uri="{BB962C8B-B14F-4D97-AF65-F5344CB8AC3E}">
        <p14:creationId xmlns:p14="http://schemas.microsoft.com/office/powerpoint/2010/main" val="3748346808"/>
      </p:ext>
    </p:extLst>
  </p:cSld>
  <p:clrMapOvr>
    <a:masterClrMapping/>
  </p:clrMapOvr>
  <p:transition spd="slow">
    <p:push dir="u"/>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B6E868-6DE0-4186-9A04-BB91C92E586F}" type="datetime1">
              <a:rPr lang="en-US" smtClean="0"/>
              <a:t>5/12/2022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9D29960-F3C6-4657-8026-3CCA2BC56830}" type="slidenum">
              <a:rPr lang="en-US" smtClean="0"/>
              <a:t>‹#›</a:t>
            </a:fld>
            <a:endParaRPr lang="en-US"/>
          </a:p>
        </p:txBody>
      </p:sp>
    </p:spTree>
    <p:extLst>
      <p:ext uri="{BB962C8B-B14F-4D97-AF65-F5344CB8AC3E}">
        <p14:creationId xmlns:p14="http://schemas.microsoft.com/office/powerpoint/2010/main" val="3773226397"/>
      </p:ext>
    </p:extLst>
  </p:cSld>
  <p:clrMapOvr>
    <a:masterClrMapping/>
  </p:clrMapOvr>
  <p:transition spd="slow">
    <p:push dir="u"/>
  </p:transition>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D561D40-3618-4C4E-8DE3-2B287EFF99B2}" type="datetime1">
              <a:rPr lang="en-US" smtClean="0"/>
              <a:t>5/12/2022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D29960-F3C6-4657-8026-3CCA2BC56830}" type="slidenum">
              <a:rPr lang="en-US" smtClean="0"/>
              <a:t>‹#›</a:t>
            </a:fld>
            <a:endParaRPr lang="en-US"/>
          </a:p>
        </p:txBody>
      </p:sp>
    </p:spTree>
    <p:extLst>
      <p:ext uri="{BB962C8B-B14F-4D97-AF65-F5344CB8AC3E}">
        <p14:creationId xmlns:p14="http://schemas.microsoft.com/office/powerpoint/2010/main" val="701749516"/>
      </p:ext>
    </p:extLst>
  </p:cSld>
  <p:clrMapOvr>
    <a:masterClrMapping/>
  </p:clrMapOvr>
  <p:transition spd="slow">
    <p:push dir="u"/>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9D29960-F3C6-4657-8026-3CCA2BC56830}" type="slidenum">
              <a:rPr lang="en-US" smtClean="0"/>
              <a:t>‹#›</a:t>
            </a:fld>
            <a:endParaRPr lang="en-US"/>
          </a:p>
        </p:txBody>
      </p:sp>
      <p:sp>
        <p:nvSpPr>
          <p:cNvPr id="5" name="Date Placeholder 4"/>
          <p:cNvSpPr>
            <a:spLocks noGrp="1"/>
          </p:cNvSpPr>
          <p:nvPr>
            <p:ph type="dt" sz="half" idx="10"/>
          </p:nvPr>
        </p:nvSpPr>
        <p:spPr/>
        <p:txBody>
          <a:bodyPr/>
          <a:lstStyle/>
          <a:p>
            <a:fld id="{81FA686C-FB2A-4C3F-A3A6-019354AA58C8}" type="datetime1">
              <a:rPr lang="en-US" smtClean="0"/>
              <a:t>5/12/2022</a:t>
            </a:fld>
            <a:endParaRPr lang="en-US"/>
          </a:p>
        </p:txBody>
      </p:sp>
    </p:spTree>
    <p:extLst>
      <p:ext uri="{BB962C8B-B14F-4D97-AF65-F5344CB8AC3E}">
        <p14:creationId xmlns:p14="http://schemas.microsoft.com/office/powerpoint/2010/main" val="2929947082"/>
      </p:ext>
    </p:extLst>
  </p:cSld>
  <p:clrMapOvr>
    <a:masterClrMapping/>
  </p:clrMapOvr>
  <p:transition spd="slow">
    <p:push dir="u"/>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7998D9B-B4B2-4013-8CC4-B1804FBECE1D}" type="datetime1">
              <a:rPr lang="en-US" smtClean="0"/>
              <a:t>5/12/2022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endParaRPr lang="en-US"/>
          </a:p>
        </p:txBody>
      </p:sp>
    </p:spTree>
    <p:extLst>
      <p:ext uri="{BB962C8B-B14F-4D97-AF65-F5344CB8AC3E}">
        <p14:creationId xmlns:p14="http://schemas.microsoft.com/office/powerpoint/2010/main" val="241708258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Lst>
  <p:transition spd="slow">
    <p:push dir="u"/>
  </p:transition>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0.png"/><Relationship Id="rId7"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10"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7.png"/><Relationship Id="rId7" Type="http://schemas.openxmlformats.org/officeDocument/2006/relationships/image" Target="../media/image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png"/><Relationship Id="rId4" Type="http://schemas.microsoft.com/office/2007/relationships/hdphoto" Target="../media/hdphoto1.wdp"/><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0.pn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jpeg"/><Relationship Id="rId11" Type="http://schemas.microsoft.com/office/2007/relationships/hdphoto" Target="../media/hdphoto1.wdp"/><Relationship Id="rId5" Type="http://schemas.openxmlformats.org/officeDocument/2006/relationships/image" Target="../media/image5.jpeg"/><Relationship Id="rId10" Type="http://schemas.openxmlformats.org/officeDocument/2006/relationships/image" Target="../media/image2.pn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7.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2.png"/><Relationship Id="rId9"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7.xml"/><Relationship Id="rId7" Type="http://schemas.openxmlformats.org/officeDocument/2006/relationships/image" Target="../media/image1.png"/><Relationship Id="rId2" Type="http://schemas.openxmlformats.org/officeDocument/2006/relationships/video" Target="../media/media2.mp4"/><Relationship Id="rId1" Type="http://schemas.microsoft.com/office/2007/relationships/media" Target="../media/media2.mp4"/><Relationship Id="rId6" Type="http://schemas.microsoft.com/office/2007/relationships/hdphoto" Target="../media/hdphoto1.wdp"/><Relationship Id="rId5" Type="http://schemas.openxmlformats.org/officeDocument/2006/relationships/image" Target="../media/image2.png"/><Relationship Id="rId10" Type="http://schemas.openxmlformats.org/officeDocument/2006/relationships/image" Target="../media/image39.png"/><Relationship Id="rId4" Type="http://schemas.openxmlformats.org/officeDocument/2006/relationships/notesSlide" Target="../notesSlides/notesSlide11.xml"/><Relationship Id="rId9"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png"/><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image" Target="../media/image11.png"/><Relationship Id="rId12" Type="http://schemas.openxmlformats.org/officeDocument/2006/relationships/diagramLayout" Target="../diagrams/layout1.xml"/><Relationship Id="rId2" Type="http://schemas.openxmlformats.org/officeDocument/2006/relationships/notesSlide" Target="../notesSlides/notesSlide5.xml"/><Relationship Id="rId16" Type="http://schemas.openxmlformats.org/officeDocument/2006/relationships/hyperlink" Target="https://aspm.faa.gov/" TargetMode="Externa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diagramData" Target="../diagrams/data1.xml"/><Relationship Id="rId5" Type="http://schemas.openxmlformats.org/officeDocument/2006/relationships/image" Target="../media/image1.png"/><Relationship Id="rId15" Type="http://schemas.microsoft.com/office/2007/relationships/diagramDrawing" Target="../diagrams/drawing1.xml"/><Relationship Id="rId10" Type="http://schemas.openxmlformats.org/officeDocument/2006/relationships/image" Target="../media/image16.png"/><Relationship Id="rId4" Type="http://schemas.microsoft.com/office/2007/relationships/hdphoto" Target="../media/hdphoto1.wdp"/><Relationship Id="rId9" Type="http://schemas.openxmlformats.org/officeDocument/2006/relationships/image" Target="../media/image15.png"/><Relationship Id="rId14" Type="http://schemas.openxmlformats.org/officeDocument/2006/relationships/diagramColors" Target="../diagrams/colors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20000">
              <a:schemeClr val="accent1">
                <a:lumMod val="75000"/>
              </a:schemeClr>
            </a:gs>
            <a:gs pos="81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pic>
        <p:nvPicPr>
          <p:cNvPr id="1026" name="Picture 2" descr="Federal Aviation Administration - Wikipedia">
            <a:extLst>
              <a:ext uri="{FF2B5EF4-FFF2-40B4-BE49-F238E27FC236}">
                <a16:creationId xmlns:a16="http://schemas.microsoft.com/office/drawing/2014/main" id="{11671682-7979-4B94-A8D6-3749AD6BE1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459" y="1699828"/>
            <a:ext cx="3149742" cy="31497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BCDCBDEC-DB5A-4CD2-B992-0FB7E20C0C18}"/>
              </a:ext>
            </a:extLst>
          </p:cNvPr>
          <p:cNvSpPr>
            <a:spLocks noGrp="1"/>
          </p:cNvSpPr>
          <p:nvPr>
            <p:ph type="ctrTitle"/>
          </p:nvPr>
        </p:nvSpPr>
        <p:spPr>
          <a:xfrm>
            <a:off x="5314405" y="1699828"/>
            <a:ext cx="5886711" cy="2304863"/>
          </a:xfrm>
        </p:spPr>
        <p:txBody>
          <a:bodyPr/>
          <a:lstStyle/>
          <a:p>
            <a:pPr algn="ctr"/>
            <a:r>
              <a:rPr lang="en-US" sz="3200" b="1">
                <a:solidFill>
                  <a:schemeClr val="bg1"/>
                </a:solidFill>
                <a:latin typeface="Georgia"/>
                <a:cs typeface="Arial"/>
              </a:rPr>
              <a:t>Expanding Team </a:t>
            </a:r>
            <a:r>
              <a:rPr lang="en-US" sz="3200" b="1" err="1">
                <a:solidFill>
                  <a:schemeClr val="bg1"/>
                </a:solidFill>
                <a:latin typeface="Georgia"/>
                <a:cs typeface="Arial"/>
              </a:rPr>
              <a:t>Flightify</a:t>
            </a:r>
            <a:r>
              <a:rPr lang="en-US" sz="3200" b="1">
                <a:solidFill>
                  <a:schemeClr val="bg1"/>
                </a:solidFill>
                <a:latin typeface="Georgia"/>
                <a:cs typeface="Arial"/>
              </a:rPr>
              <a:t>: Predictable VFR Air Traffic Forecasting in all Major Airports in the US</a:t>
            </a:r>
            <a:endParaRPr lang="en-US" sz="3200">
              <a:solidFill>
                <a:schemeClr val="bg1"/>
              </a:solidFill>
              <a:latin typeface="Georgia"/>
              <a:cs typeface="Arial"/>
            </a:endParaRPr>
          </a:p>
        </p:txBody>
      </p:sp>
      <p:sp>
        <p:nvSpPr>
          <p:cNvPr id="9" name="Title 1">
            <a:extLst>
              <a:ext uri="{FF2B5EF4-FFF2-40B4-BE49-F238E27FC236}">
                <a16:creationId xmlns:a16="http://schemas.microsoft.com/office/drawing/2014/main" id="{303837F1-5BEE-4126-AEF6-3910CD694BEB}"/>
              </a:ext>
            </a:extLst>
          </p:cNvPr>
          <p:cNvSpPr txBox="1">
            <a:spLocks/>
          </p:cNvSpPr>
          <p:nvPr/>
        </p:nvSpPr>
        <p:spPr>
          <a:xfrm>
            <a:off x="6924667" y="5446844"/>
            <a:ext cx="3098076" cy="650446"/>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400">
                <a:solidFill>
                  <a:schemeClr val="bg1"/>
                </a:solidFill>
                <a:latin typeface="Georgia"/>
              </a:rPr>
              <a:t>Team </a:t>
            </a:r>
            <a:r>
              <a:rPr lang="en-US" sz="1400" err="1">
                <a:solidFill>
                  <a:schemeClr val="bg1"/>
                </a:solidFill>
                <a:latin typeface="Georgia"/>
              </a:rPr>
              <a:t>Flightify</a:t>
            </a:r>
            <a:r>
              <a:rPr lang="en-US" sz="1400">
                <a:solidFill>
                  <a:schemeClr val="bg1"/>
                </a:solidFill>
                <a:latin typeface="Georgia"/>
              </a:rPr>
              <a:t> 2.0</a:t>
            </a:r>
            <a:endParaRPr lang="en-US" sz="1400">
              <a:solidFill>
                <a:schemeClr val="bg1"/>
              </a:solidFill>
              <a:latin typeface="Georgia" panose="02040502050405020303" pitchFamily="18" charset="0"/>
            </a:endParaRPr>
          </a:p>
          <a:p>
            <a:pPr algn="l"/>
            <a:r>
              <a:rPr lang="en-US" sz="1200" i="1">
                <a:solidFill>
                  <a:schemeClr val="bg1"/>
                </a:solidFill>
                <a:latin typeface="Vivaldi"/>
              </a:rPr>
              <a:t>Supporting</a:t>
            </a:r>
          </a:p>
          <a:p>
            <a:pPr algn="l"/>
            <a:r>
              <a:rPr lang="en-US" sz="1400">
                <a:solidFill>
                  <a:schemeClr val="bg1"/>
                </a:solidFill>
                <a:latin typeface="Georgia"/>
              </a:rPr>
              <a:t>Federal Aviation Administration</a:t>
            </a:r>
          </a:p>
        </p:txBody>
      </p:sp>
      <p:sp>
        <p:nvSpPr>
          <p:cNvPr id="6" name="Rectangle 5">
            <a:extLst>
              <a:ext uri="{FF2B5EF4-FFF2-40B4-BE49-F238E27FC236}">
                <a16:creationId xmlns:a16="http://schemas.microsoft.com/office/drawing/2014/main" id="{D50BEB0B-EAAD-471D-9B60-31660540A1E8}"/>
              </a:ext>
            </a:extLst>
          </p:cNvPr>
          <p:cNvSpPr/>
          <p:nvPr/>
        </p:nvSpPr>
        <p:spPr>
          <a:xfrm>
            <a:off x="6841260" y="5366328"/>
            <a:ext cx="45719" cy="738908"/>
          </a:xfrm>
          <a:prstGeom prst="rect">
            <a:avLst/>
          </a:prstGeom>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2" descr="Federal Aviation Administration - Wikipedia">
            <a:extLst>
              <a:ext uri="{FF2B5EF4-FFF2-40B4-BE49-F238E27FC236}">
                <a16:creationId xmlns:a16="http://schemas.microsoft.com/office/drawing/2014/main" id="{D919F8EE-C621-47D0-A5D2-39DAF4A91C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4232" y="5449147"/>
            <a:ext cx="609555" cy="6095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 name="Picture 10" descr="Logo, company name&#10;&#10;Description automatically generated">
            <a:extLst>
              <a:ext uri="{FF2B5EF4-FFF2-40B4-BE49-F238E27FC236}">
                <a16:creationId xmlns:a16="http://schemas.microsoft.com/office/drawing/2014/main" id="{B8EE8668-7459-72A6-FBB5-DFA291AF516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161337" y="5750069"/>
            <a:ext cx="890080" cy="101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811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Picture 15" descr="Table&#10;&#10;Description automatically generated">
            <a:extLst>
              <a:ext uri="{FF2B5EF4-FFF2-40B4-BE49-F238E27FC236}">
                <a16:creationId xmlns:a16="http://schemas.microsoft.com/office/drawing/2014/main" id="{A83BCA89-2881-EB49-9EC5-728EB38837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173" y="4384864"/>
            <a:ext cx="9119347" cy="2152329"/>
          </a:xfrm>
          <a:prstGeom prst="rect">
            <a:avLst/>
          </a:prstGeom>
        </p:spPr>
      </p:pic>
      <p:sp>
        <p:nvSpPr>
          <p:cNvPr id="3" name="Rectangle 2">
            <a:extLst>
              <a:ext uri="{FF2B5EF4-FFF2-40B4-BE49-F238E27FC236}">
                <a16:creationId xmlns:a16="http://schemas.microsoft.com/office/drawing/2014/main" id="{7F7B1508-50D8-41D9-B7E8-D6EF88710DD4}"/>
              </a:ext>
            </a:extLst>
          </p:cNvPr>
          <p:cNvSpPr/>
          <p:nvPr/>
        </p:nvSpPr>
        <p:spPr>
          <a:xfrm>
            <a:off x="640879" y="5221288"/>
            <a:ext cx="9016869" cy="1315905"/>
          </a:xfrm>
          <a:prstGeom prst="rect">
            <a:avLst/>
          </a:prstGeom>
          <a:gradFill>
            <a:gsLst>
              <a:gs pos="10000">
                <a:schemeClr val="accent1">
                  <a:alpha val="33802"/>
                  <a:lumMod val="5000"/>
                  <a:lumOff val="95000"/>
                </a:schemeClr>
              </a:gs>
              <a:gs pos="61000">
                <a:schemeClr val="accent1">
                  <a:lumMod val="45000"/>
                  <a:lumOff val="55000"/>
                </a:schemeClr>
              </a:gs>
              <a:gs pos="95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Table&#10;&#10;Description automatically generated">
            <a:extLst>
              <a:ext uri="{FF2B5EF4-FFF2-40B4-BE49-F238E27FC236}">
                <a16:creationId xmlns:a16="http://schemas.microsoft.com/office/drawing/2014/main" id="{938499C5-083D-43DD-8AD4-2E228C874E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556" y="1882043"/>
            <a:ext cx="7294185" cy="2405529"/>
          </a:xfrm>
          <a:prstGeom prst="rect">
            <a:avLst/>
          </a:prstGeom>
        </p:spPr>
      </p:pic>
      <p:sp>
        <p:nvSpPr>
          <p:cNvPr id="6" name="TextBox 5">
            <a:extLst>
              <a:ext uri="{FF2B5EF4-FFF2-40B4-BE49-F238E27FC236}">
                <a16:creationId xmlns:a16="http://schemas.microsoft.com/office/drawing/2014/main" id="{DC6BE06C-06B2-4874-9792-C22260CE2631}"/>
              </a:ext>
            </a:extLst>
          </p:cNvPr>
          <p:cNvSpPr txBox="1"/>
          <p:nvPr/>
        </p:nvSpPr>
        <p:spPr>
          <a:xfrm>
            <a:off x="562866" y="1328320"/>
            <a:ext cx="8088767" cy="523220"/>
          </a:xfrm>
          <a:prstGeom prst="rect">
            <a:avLst/>
          </a:prstGeom>
          <a:noFill/>
        </p:spPr>
        <p:txBody>
          <a:bodyPr wrap="square" lIns="91440" tIns="45720" rIns="91440" bIns="45720" rtlCol="0" anchor="t">
            <a:spAutoFit/>
          </a:bodyPr>
          <a:lstStyle/>
          <a:p>
            <a:r>
              <a:rPr lang="en-US" sz="1400">
                <a:solidFill>
                  <a:schemeClr val="bg2">
                    <a:lumMod val="25000"/>
                  </a:schemeClr>
                </a:solidFill>
                <a:latin typeface="Georgia"/>
              </a:rPr>
              <a:t>National Centers for Environmental Information</a:t>
            </a:r>
          </a:p>
          <a:p>
            <a:r>
              <a:rPr lang="en-US" sz="1400">
                <a:solidFill>
                  <a:schemeClr val="bg2">
                    <a:lumMod val="25000"/>
                  </a:schemeClr>
                </a:solidFill>
                <a:latin typeface="Georgia"/>
              </a:rPr>
              <a:t>NOAA: National Oceanic and Atmospheric Administration</a:t>
            </a:r>
          </a:p>
        </p:txBody>
      </p:sp>
      <p:pic>
        <p:nvPicPr>
          <p:cNvPr id="4" name="Picture 10" descr="Logo, company name&#10;&#10;Description automatically generated">
            <a:extLst>
              <a:ext uri="{FF2B5EF4-FFF2-40B4-BE49-F238E27FC236}">
                <a16:creationId xmlns:a16="http://schemas.microsoft.com/office/drawing/2014/main" id="{E36161D2-47A3-975A-0E89-9D6E15C86D4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161337" y="5750069"/>
            <a:ext cx="890080" cy="10126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ederal Aviation Administration - Wikipedia">
            <a:extLst>
              <a:ext uri="{FF2B5EF4-FFF2-40B4-BE49-F238E27FC236}">
                <a16:creationId xmlns:a16="http://schemas.microsoft.com/office/drawing/2014/main" id="{4822BF32-4A72-92A4-006A-998571CD5A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17" y="187718"/>
            <a:ext cx="546056" cy="5460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C818FDB-E7DE-F993-A505-3536A37E6A77}"/>
              </a:ext>
            </a:extLst>
          </p:cNvPr>
          <p:cNvSpPr txBox="1">
            <a:spLocks/>
          </p:cNvSpPr>
          <p:nvPr/>
        </p:nvSpPr>
        <p:spPr>
          <a:xfrm>
            <a:off x="167236" y="842389"/>
            <a:ext cx="1023253" cy="521474"/>
          </a:xfrm>
          <a:prstGeom prst="rect">
            <a:avLst/>
          </a:prstGeom>
          <a:solidFill>
            <a:schemeClr val="bg1"/>
          </a:solid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1200">
              <a:solidFill>
                <a:schemeClr val="tx1"/>
              </a:solidFill>
              <a:latin typeface="Georgia" panose="02040502050405020303" pitchFamily="18" charset="0"/>
            </a:endParaRPr>
          </a:p>
        </p:txBody>
      </p:sp>
      <p:sp>
        <p:nvSpPr>
          <p:cNvPr id="13" name="TextBox 12">
            <a:extLst>
              <a:ext uri="{FF2B5EF4-FFF2-40B4-BE49-F238E27FC236}">
                <a16:creationId xmlns:a16="http://schemas.microsoft.com/office/drawing/2014/main" id="{0E3570C5-1D49-A0FC-DFBB-056A3EB6D473}"/>
              </a:ext>
            </a:extLst>
          </p:cNvPr>
          <p:cNvSpPr txBox="1"/>
          <p:nvPr/>
        </p:nvSpPr>
        <p:spPr>
          <a:xfrm>
            <a:off x="43543" y="841828"/>
            <a:ext cx="12645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Georgia"/>
              </a:rPr>
              <a:t>FLIGHTIFY</a:t>
            </a:r>
            <a:endParaRPr lang="en-US" b="1"/>
          </a:p>
        </p:txBody>
      </p:sp>
      <p:pic>
        <p:nvPicPr>
          <p:cNvPr id="15" name="Picture 28">
            <a:extLst>
              <a:ext uri="{FF2B5EF4-FFF2-40B4-BE49-F238E27FC236}">
                <a16:creationId xmlns:a16="http://schemas.microsoft.com/office/drawing/2014/main" id="{CF5E0591-6F40-6D94-DA35-DDD1F3E28166}"/>
              </a:ext>
            </a:extLst>
          </p:cNvPr>
          <p:cNvPicPr>
            <a:picLocks noChangeAspect="1"/>
          </p:cNvPicPr>
          <p:nvPr/>
        </p:nvPicPr>
        <p:blipFill>
          <a:blip r:embed="rId8"/>
          <a:stretch>
            <a:fillRect/>
          </a:stretch>
        </p:blipFill>
        <p:spPr>
          <a:xfrm>
            <a:off x="200935" y="792163"/>
            <a:ext cx="949776" cy="48532"/>
          </a:xfrm>
          <a:prstGeom prst="rect">
            <a:avLst/>
          </a:prstGeom>
        </p:spPr>
      </p:pic>
      <p:pic>
        <p:nvPicPr>
          <p:cNvPr id="19" name="Picture 30">
            <a:extLst>
              <a:ext uri="{FF2B5EF4-FFF2-40B4-BE49-F238E27FC236}">
                <a16:creationId xmlns:a16="http://schemas.microsoft.com/office/drawing/2014/main" id="{D12C3C06-4EB3-B15D-E579-6398A76466B9}"/>
              </a:ext>
            </a:extLst>
          </p:cNvPr>
          <p:cNvPicPr>
            <a:picLocks noChangeAspect="1"/>
          </p:cNvPicPr>
          <p:nvPr/>
        </p:nvPicPr>
        <p:blipFill>
          <a:blip r:embed="rId9"/>
          <a:stretch>
            <a:fillRect/>
          </a:stretch>
        </p:blipFill>
        <p:spPr>
          <a:xfrm>
            <a:off x="1425803" y="125412"/>
            <a:ext cx="96610" cy="901247"/>
          </a:xfrm>
          <a:prstGeom prst="rect">
            <a:avLst/>
          </a:prstGeom>
        </p:spPr>
      </p:pic>
      <p:sp>
        <p:nvSpPr>
          <p:cNvPr id="21" name="Title 1">
            <a:extLst>
              <a:ext uri="{FF2B5EF4-FFF2-40B4-BE49-F238E27FC236}">
                <a16:creationId xmlns:a16="http://schemas.microsoft.com/office/drawing/2014/main" id="{953E17C6-18AD-6D15-7C7C-B39ED894FB44}"/>
              </a:ext>
            </a:extLst>
          </p:cNvPr>
          <p:cNvSpPr txBox="1">
            <a:spLocks/>
          </p:cNvSpPr>
          <p:nvPr/>
        </p:nvSpPr>
        <p:spPr>
          <a:xfrm>
            <a:off x="1803066" y="262837"/>
            <a:ext cx="8596668" cy="61764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b="1">
                <a:solidFill>
                  <a:schemeClr val="tx1"/>
                </a:solidFill>
                <a:latin typeface="Georgia"/>
              </a:rPr>
              <a:t>Data Sources</a:t>
            </a:r>
            <a:endParaRPr lang="en-US"/>
          </a:p>
        </p:txBody>
      </p:sp>
      <p:sp>
        <p:nvSpPr>
          <p:cNvPr id="22" name="Rectangle 21">
            <a:extLst>
              <a:ext uri="{FF2B5EF4-FFF2-40B4-BE49-F238E27FC236}">
                <a16:creationId xmlns:a16="http://schemas.microsoft.com/office/drawing/2014/main" id="{E3E6B957-DB76-6E8A-1DAA-E05160C60460}"/>
              </a:ext>
            </a:extLst>
          </p:cNvPr>
          <p:cNvSpPr/>
          <p:nvPr/>
        </p:nvSpPr>
        <p:spPr>
          <a:xfrm>
            <a:off x="603993" y="2085462"/>
            <a:ext cx="7170976" cy="2202109"/>
          </a:xfrm>
          <a:prstGeom prst="rect">
            <a:avLst/>
          </a:prstGeom>
          <a:gradFill>
            <a:gsLst>
              <a:gs pos="20000">
                <a:schemeClr val="accent1">
                  <a:alpha val="33802"/>
                  <a:lumMod val="5000"/>
                  <a:lumOff val="95000"/>
                </a:schemeClr>
              </a:gs>
              <a:gs pos="49000">
                <a:schemeClr val="accent1">
                  <a:lumMod val="45000"/>
                  <a:lumOff val="55000"/>
                </a:schemeClr>
              </a:gs>
              <a:gs pos="89000">
                <a:schemeClr val="accent1">
                  <a:lumMod val="45000"/>
                  <a:lumOff val="55000"/>
                </a:schemeClr>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apezoid 11">
            <a:extLst>
              <a:ext uri="{FF2B5EF4-FFF2-40B4-BE49-F238E27FC236}">
                <a16:creationId xmlns:a16="http://schemas.microsoft.com/office/drawing/2014/main" id="{1F9D550A-6C22-40CE-230B-A06F143A2AEF}"/>
              </a:ext>
            </a:extLst>
          </p:cNvPr>
          <p:cNvSpPr/>
          <p:nvPr/>
        </p:nvSpPr>
        <p:spPr>
          <a:xfrm rot="14778330">
            <a:off x="5007143" y="-802892"/>
            <a:ext cx="3051177" cy="10373991"/>
          </a:xfrm>
          <a:custGeom>
            <a:avLst/>
            <a:gdLst>
              <a:gd name="connsiteX0" fmla="*/ 0 w 914400"/>
              <a:gd name="connsiteY0" fmla="*/ 7928222 h 7928222"/>
              <a:gd name="connsiteX1" fmla="*/ 228600 w 914400"/>
              <a:gd name="connsiteY1" fmla="*/ 0 h 7928222"/>
              <a:gd name="connsiteX2" fmla="*/ 685800 w 914400"/>
              <a:gd name="connsiteY2" fmla="*/ 0 h 7928222"/>
              <a:gd name="connsiteX3" fmla="*/ 914400 w 914400"/>
              <a:gd name="connsiteY3" fmla="*/ 7928222 h 7928222"/>
              <a:gd name="connsiteX4" fmla="*/ 0 w 914400"/>
              <a:gd name="connsiteY4" fmla="*/ 7928222 h 7928222"/>
              <a:gd name="connsiteX0" fmla="*/ 0 w 3197461"/>
              <a:gd name="connsiteY0" fmla="*/ 10358187 h 10358187"/>
              <a:gd name="connsiteX1" fmla="*/ 2511661 w 3197461"/>
              <a:gd name="connsiteY1" fmla="*/ 0 h 10358187"/>
              <a:gd name="connsiteX2" fmla="*/ 2968861 w 3197461"/>
              <a:gd name="connsiteY2" fmla="*/ 0 h 10358187"/>
              <a:gd name="connsiteX3" fmla="*/ 3197461 w 3197461"/>
              <a:gd name="connsiteY3" fmla="*/ 7928222 h 10358187"/>
              <a:gd name="connsiteX4" fmla="*/ 0 w 3197461"/>
              <a:gd name="connsiteY4" fmla="*/ 10358187 h 10358187"/>
              <a:gd name="connsiteX0" fmla="*/ 0 w 3197461"/>
              <a:gd name="connsiteY0" fmla="*/ 10358187 h 10358187"/>
              <a:gd name="connsiteX1" fmla="*/ 1740045 w 3197461"/>
              <a:gd name="connsiteY1" fmla="*/ 1130546 h 10358187"/>
              <a:gd name="connsiteX2" fmla="*/ 2968861 w 3197461"/>
              <a:gd name="connsiteY2" fmla="*/ 0 h 10358187"/>
              <a:gd name="connsiteX3" fmla="*/ 3197461 w 3197461"/>
              <a:gd name="connsiteY3" fmla="*/ 7928222 h 10358187"/>
              <a:gd name="connsiteX4" fmla="*/ 0 w 3197461"/>
              <a:gd name="connsiteY4" fmla="*/ 10358187 h 10358187"/>
              <a:gd name="connsiteX0" fmla="*/ 0 w 3139502"/>
              <a:gd name="connsiteY0" fmla="*/ 10358187 h 10358187"/>
              <a:gd name="connsiteX1" fmla="*/ 1740045 w 3139502"/>
              <a:gd name="connsiteY1" fmla="*/ 1130546 h 10358187"/>
              <a:gd name="connsiteX2" fmla="*/ 2968861 w 3139502"/>
              <a:gd name="connsiteY2" fmla="*/ 0 h 10358187"/>
              <a:gd name="connsiteX3" fmla="*/ 3139502 w 3139502"/>
              <a:gd name="connsiteY3" fmla="*/ 7875798 h 10358187"/>
              <a:gd name="connsiteX4" fmla="*/ 0 w 3139502"/>
              <a:gd name="connsiteY4" fmla="*/ 10358187 h 10358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9502" h="10358187">
                <a:moveTo>
                  <a:pt x="0" y="10358187"/>
                </a:moveTo>
                <a:lnTo>
                  <a:pt x="1740045" y="1130546"/>
                </a:lnTo>
                <a:lnTo>
                  <a:pt x="2968861" y="0"/>
                </a:lnTo>
                <a:lnTo>
                  <a:pt x="3139502" y="7875798"/>
                </a:lnTo>
                <a:lnTo>
                  <a:pt x="0" y="10358187"/>
                </a:lnTo>
                <a:close/>
              </a:path>
            </a:pathLst>
          </a:custGeom>
          <a:solidFill>
            <a:schemeClr val="bg1">
              <a:lumMod val="75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Table&#10;&#10;Description automatically generated">
            <a:extLst>
              <a:ext uri="{FF2B5EF4-FFF2-40B4-BE49-F238E27FC236}">
                <a16:creationId xmlns:a16="http://schemas.microsoft.com/office/drawing/2014/main" id="{E3DA6293-B888-B459-E491-6170F9C9D839}"/>
              </a:ext>
            </a:extLst>
          </p:cNvPr>
          <p:cNvPicPr>
            <a:picLocks noChangeAspect="1"/>
          </p:cNvPicPr>
          <p:nvPr/>
        </p:nvPicPr>
        <p:blipFill rotWithShape="1">
          <a:blip r:embed="rId3">
            <a:extLst>
              <a:ext uri="{28A0092B-C50C-407E-A947-70E740481C1C}">
                <a14:useLocalDpi xmlns:a14="http://schemas.microsoft.com/office/drawing/2010/main" val="0"/>
              </a:ext>
            </a:extLst>
          </a:blip>
          <a:srcRect l="6132" t="28651" r="75723" b="31054"/>
          <a:stretch/>
        </p:blipFill>
        <p:spPr>
          <a:xfrm>
            <a:off x="8403795" y="1901993"/>
            <a:ext cx="3545304" cy="1856654"/>
          </a:xfrm>
          <a:prstGeom prst="rect">
            <a:avLst/>
          </a:prstGeom>
          <a:ln w="127000" cap="sq">
            <a:noFill/>
            <a:miter lim="800000"/>
          </a:ln>
          <a:effectLst>
            <a:glow rad="267217">
              <a:schemeClr val="bg1">
                <a:lumMod val="50000"/>
                <a:alpha val="40000"/>
              </a:schemeClr>
            </a:glow>
          </a:effectLst>
        </p:spPr>
      </p:pic>
      <p:pic>
        <p:nvPicPr>
          <p:cNvPr id="18" name="Picture 17" descr="A picture containing text, clock&#10;&#10;Description automatically generated">
            <a:extLst>
              <a:ext uri="{FF2B5EF4-FFF2-40B4-BE49-F238E27FC236}">
                <a16:creationId xmlns:a16="http://schemas.microsoft.com/office/drawing/2014/main" id="{49051CA9-7B3E-75D2-77A5-A20DC879F94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12563" y="5227281"/>
            <a:ext cx="1571578" cy="657052"/>
          </a:xfrm>
          <a:prstGeom prst="rect">
            <a:avLst/>
          </a:prstGeom>
          <a:ln>
            <a:noFill/>
          </a:ln>
          <a:effectLst>
            <a:glow rad="228600">
              <a:schemeClr val="accent6">
                <a:satMod val="175000"/>
                <a:alpha val="40000"/>
              </a:schemeClr>
            </a:glow>
            <a:outerShdw blurRad="50800" dist="50800" dir="5400000" algn="ctr" rotWithShape="0">
              <a:schemeClr val="tx1">
                <a:lumMod val="75000"/>
                <a:lumOff val="25000"/>
              </a:schemeClr>
            </a:outerShdw>
          </a:effectLst>
        </p:spPr>
      </p:pic>
    </p:spTree>
    <p:extLst>
      <p:ext uri="{BB962C8B-B14F-4D97-AF65-F5344CB8AC3E}">
        <p14:creationId xmlns:p14="http://schemas.microsoft.com/office/powerpoint/2010/main" val="1470588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0" presetClass="entr" presetSubtype="0" fill="hold" grpId="0" nodeType="withEffect">
                                  <p:stCondLst>
                                    <p:cond delay="50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430469E6-5A9D-A260-E98C-C39CF86D5A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728" y="282519"/>
            <a:ext cx="6298284" cy="63960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ederal Aviation Administration - Wikipedia">
            <a:extLst>
              <a:ext uri="{FF2B5EF4-FFF2-40B4-BE49-F238E27FC236}">
                <a16:creationId xmlns:a16="http://schemas.microsoft.com/office/drawing/2014/main" id="{EB27AE6A-27CE-FFB1-269C-5E2CA50298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517" y="187718"/>
            <a:ext cx="546056" cy="5460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79D7C4D8-B59F-FDC8-B5D3-D7EFAFFBCF7E}"/>
              </a:ext>
            </a:extLst>
          </p:cNvPr>
          <p:cNvSpPr txBox="1">
            <a:spLocks/>
          </p:cNvSpPr>
          <p:nvPr/>
        </p:nvSpPr>
        <p:spPr>
          <a:xfrm>
            <a:off x="167236" y="842389"/>
            <a:ext cx="1023253" cy="521474"/>
          </a:xfrm>
          <a:prstGeom prst="rect">
            <a:avLst/>
          </a:prstGeom>
          <a:solidFill>
            <a:schemeClr val="bg1"/>
          </a:solid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1200">
              <a:solidFill>
                <a:schemeClr val="tx1"/>
              </a:solidFill>
              <a:latin typeface="Georgia" panose="02040502050405020303" pitchFamily="18" charset="0"/>
            </a:endParaRPr>
          </a:p>
        </p:txBody>
      </p:sp>
      <p:sp>
        <p:nvSpPr>
          <p:cNvPr id="7" name="TextBox 6">
            <a:extLst>
              <a:ext uri="{FF2B5EF4-FFF2-40B4-BE49-F238E27FC236}">
                <a16:creationId xmlns:a16="http://schemas.microsoft.com/office/drawing/2014/main" id="{1C6FCC62-3A89-70BA-F91E-F1DF5ADE2C0B}"/>
              </a:ext>
            </a:extLst>
          </p:cNvPr>
          <p:cNvSpPr txBox="1"/>
          <p:nvPr/>
        </p:nvSpPr>
        <p:spPr>
          <a:xfrm>
            <a:off x="43543" y="841828"/>
            <a:ext cx="12645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Georgia"/>
              </a:rPr>
              <a:t>FLIGHTIFY</a:t>
            </a:r>
            <a:endParaRPr lang="en-US" b="1"/>
          </a:p>
        </p:txBody>
      </p:sp>
      <p:pic>
        <p:nvPicPr>
          <p:cNvPr id="11" name="Picture 28">
            <a:extLst>
              <a:ext uri="{FF2B5EF4-FFF2-40B4-BE49-F238E27FC236}">
                <a16:creationId xmlns:a16="http://schemas.microsoft.com/office/drawing/2014/main" id="{9B4459DF-E5D6-7039-CEC2-F98A1B27DDB7}"/>
              </a:ext>
            </a:extLst>
          </p:cNvPr>
          <p:cNvPicPr>
            <a:picLocks noChangeAspect="1"/>
          </p:cNvPicPr>
          <p:nvPr/>
        </p:nvPicPr>
        <p:blipFill>
          <a:blip r:embed="rId5"/>
          <a:stretch>
            <a:fillRect/>
          </a:stretch>
        </p:blipFill>
        <p:spPr>
          <a:xfrm>
            <a:off x="200935" y="792163"/>
            <a:ext cx="949776" cy="48532"/>
          </a:xfrm>
          <a:prstGeom prst="rect">
            <a:avLst/>
          </a:prstGeom>
        </p:spPr>
      </p:pic>
      <p:pic>
        <p:nvPicPr>
          <p:cNvPr id="15" name="Picture 30">
            <a:extLst>
              <a:ext uri="{FF2B5EF4-FFF2-40B4-BE49-F238E27FC236}">
                <a16:creationId xmlns:a16="http://schemas.microsoft.com/office/drawing/2014/main" id="{6C42B8B6-72E8-5343-1172-C6F1B8378B21}"/>
              </a:ext>
            </a:extLst>
          </p:cNvPr>
          <p:cNvPicPr>
            <a:picLocks noChangeAspect="1"/>
          </p:cNvPicPr>
          <p:nvPr/>
        </p:nvPicPr>
        <p:blipFill>
          <a:blip r:embed="rId6"/>
          <a:stretch>
            <a:fillRect/>
          </a:stretch>
        </p:blipFill>
        <p:spPr>
          <a:xfrm>
            <a:off x="1425803" y="125412"/>
            <a:ext cx="96610" cy="901247"/>
          </a:xfrm>
          <a:prstGeom prst="rect">
            <a:avLst/>
          </a:prstGeom>
        </p:spPr>
      </p:pic>
      <p:sp>
        <p:nvSpPr>
          <p:cNvPr id="17" name="Title 1">
            <a:extLst>
              <a:ext uri="{FF2B5EF4-FFF2-40B4-BE49-F238E27FC236}">
                <a16:creationId xmlns:a16="http://schemas.microsoft.com/office/drawing/2014/main" id="{0B31EEF4-9190-ACE7-D277-03D646F78CA0}"/>
              </a:ext>
            </a:extLst>
          </p:cNvPr>
          <p:cNvSpPr txBox="1">
            <a:spLocks/>
          </p:cNvSpPr>
          <p:nvPr/>
        </p:nvSpPr>
        <p:spPr>
          <a:xfrm>
            <a:off x="1803066" y="262837"/>
            <a:ext cx="8596668" cy="61764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3000" b="1">
              <a:solidFill>
                <a:schemeClr val="tx1"/>
              </a:solidFill>
              <a:latin typeface="Georgia"/>
            </a:endParaRPr>
          </a:p>
        </p:txBody>
      </p:sp>
      <p:sp>
        <p:nvSpPr>
          <p:cNvPr id="5" name="Title 1">
            <a:extLst>
              <a:ext uri="{FF2B5EF4-FFF2-40B4-BE49-F238E27FC236}">
                <a16:creationId xmlns:a16="http://schemas.microsoft.com/office/drawing/2014/main" id="{B724E2BF-1BDF-BFA5-179E-2CC901250FAB}"/>
              </a:ext>
            </a:extLst>
          </p:cNvPr>
          <p:cNvSpPr txBox="1">
            <a:spLocks/>
          </p:cNvSpPr>
          <p:nvPr/>
        </p:nvSpPr>
        <p:spPr>
          <a:xfrm>
            <a:off x="1702869" y="179480"/>
            <a:ext cx="8596668" cy="61764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b="1">
                <a:solidFill>
                  <a:schemeClr val="tx1"/>
                </a:solidFill>
                <a:latin typeface="Georgia"/>
              </a:rPr>
              <a:t>Data Wrangling</a:t>
            </a:r>
          </a:p>
        </p:txBody>
      </p:sp>
      <p:sp>
        <p:nvSpPr>
          <p:cNvPr id="16" name="Content Placeholder 2">
            <a:extLst>
              <a:ext uri="{FF2B5EF4-FFF2-40B4-BE49-F238E27FC236}">
                <a16:creationId xmlns:a16="http://schemas.microsoft.com/office/drawing/2014/main" id="{7730977A-5598-0357-FCC5-7A1FEBFD1247}"/>
              </a:ext>
            </a:extLst>
          </p:cNvPr>
          <p:cNvSpPr txBox="1">
            <a:spLocks/>
          </p:cNvSpPr>
          <p:nvPr/>
        </p:nvSpPr>
        <p:spPr>
          <a:xfrm>
            <a:off x="275614" y="1871273"/>
            <a:ext cx="4529370" cy="3880773"/>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latin typeface="Georgia"/>
              </a:rPr>
              <a:t>Packages</a:t>
            </a:r>
            <a:endParaRPr lang="en-US" dirty="0">
              <a:latin typeface="Georgia"/>
              <a:ea typeface="+mn-lt"/>
              <a:cs typeface="+mn-lt"/>
            </a:endParaRPr>
          </a:p>
          <a:p>
            <a:pPr marL="457200" lvl="1" indent="0">
              <a:buNone/>
            </a:pPr>
            <a:r>
              <a:rPr lang="en-US" dirty="0">
                <a:latin typeface="Georgia"/>
              </a:rPr>
              <a:t>Pandas</a:t>
            </a:r>
          </a:p>
          <a:p>
            <a:pPr marL="457200" lvl="1" indent="0">
              <a:buNone/>
            </a:pPr>
            <a:r>
              <a:rPr lang="en-US" dirty="0">
                <a:latin typeface="Georgia"/>
              </a:rPr>
              <a:t>NumPy</a:t>
            </a:r>
          </a:p>
          <a:p>
            <a:pPr marL="457200" lvl="1" indent="0">
              <a:buNone/>
            </a:pPr>
            <a:r>
              <a:rPr lang="en-US" dirty="0">
                <a:latin typeface="Georgia"/>
              </a:rPr>
              <a:t>OS</a:t>
            </a:r>
          </a:p>
          <a:p>
            <a:pPr marL="0" indent="0">
              <a:buNone/>
            </a:pPr>
            <a:r>
              <a:rPr lang="en-US" dirty="0">
                <a:latin typeface="Georgia"/>
              </a:rPr>
              <a:t>Custom Modules</a:t>
            </a:r>
          </a:p>
          <a:p>
            <a:pPr marL="457200" lvl="1" indent="0">
              <a:buNone/>
            </a:pPr>
            <a:r>
              <a:rPr lang="en-US" dirty="0">
                <a:latin typeface="Georgia"/>
              </a:rPr>
              <a:t>airports.py</a:t>
            </a:r>
            <a:endParaRPr lang="en-US" dirty="0">
              <a:ea typeface="+mn-lt"/>
              <a:cs typeface="+mn-lt"/>
            </a:endParaRPr>
          </a:p>
          <a:p>
            <a:pPr marL="457200" lvl="1" indent="0">
              <a:buNone/>
            </a:pPr>
            <a:r>
              <a:rPr lang="en-US" dirty="0">
                <a:latin typeface="Georgia"/>
              </a:rPr>
              <a:t>dataCleaner.py</a:t>
            </a:r>
            <a:endParaRPr lang="en-US" dirty="0"/>
          </a:p>
          <a:p>
            <a:pPr marL="0" indent="0">
              <a:buNone/>
            </a:pPr>
            <a:r>
              <a:rPr lang="en-US" dirty="0">
                <a:latin typeface="Georgia"/>
              </a:rPr>
              <a:t>Output Data</a:t>
            </a:r>
          </a:p>
          <a:p>
            <a:pPr marL="457200" lvl="1" indent="0">
              <a:buNone/>
            </a:pPr>
            <a:r>
              <a:rPr lang="en-US" dirty="0">
                <a:latin typeface="Georgia"/>
              </a:rPr>
              <a:t>datasets</a:t>
            </a:r>
            <a:endParaRPr lang="en-US" dirty="0">
              <a:latin typeface="Trebuchet MS" panose="020B0603020202020204"/>
            </a:endParaRPr>
          </a:p>
          <a:p>
            <a:pPr lvl="1">
              <a:buFont typeface="Wingdings 3"/>
              <a:buChar char=""/>
            </a:pPr>
            <a:endParaRPr lang="en-US" dirty="0">
              <a:latin typeface="Georgia"/>
            </a:endParaRPr>
          </a:p>
        </p:txBody>
      </p:sp>
      <p:sp>
        <p:nvSpPr>
          <p:cNvPr id="27" name="Speech Bubble: Rectangle with Corners Rounded 26">
            <a:extLst>
              <a:ext uri="{FF2B5EF4-FFF2-40B4-BE49-F238E27FC236}">
                <a16:creationId xmlns:a16="http://schemas.microsoft.com/office/drawing/2014/main" id="{6BD474B1-8ADE-6C52-9BBD-D7BB538123BB}"/>
              </a:ext>
            </a:extLst>
          </p:cNvPr>
          <p:cNvSpPr/>
          <p:nvPr/>
        </p:nvSpPr>
        <p:spPr>
          <a:xfrm flipV="1">
            <a:off x="7441390" y="3110640"/>
            <a:ext cx="1447427" cy="831000"/>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endParaRPr lang="en-US" sz="800" dirty="0">
              <a:ea typeface="+mn-lt"/>
              <a:cs typeface="+mn-lt"/>
            </a:endParaRPr>
          </a:p>
          <a:p>
            <a:pPr algn="ctr"/>
            <a:endParaRPr lang="en-US" sz="800" dirty="0">
              <a:ea typeface="+mn-lt"/>
              <a:cs typeface="+mn-lt"/>
            </a:endParaRPr>
          </a:p>
          <a:p>
            <a:pPr algn="ctr"/>
            <a:endParaRPr lang="en-US" dirty="0"/>
          </a:p>
        </p:txBody>
      </p:sp>
      <p:sp>
        <p:nvSpPr>
          <p:cNvPr id="2" name="TextBox 1">
            <a:extLst>
              <a:ext uri="{FF2B5EF4-FFF2-40B4-BE49-F238E27FC236}">
                <a16:creationId xmlns:a16="http://schemas.microsoft.com/office/drawing/2014/main" id="{B4819F98-552A-233B-92EB-A904B75CD78A}"/>
              </a:ext>
            </a:extLst>
          </p:cNvPr>
          <p:cNvSpPr txBox="1"/>
          <p:nvPr/>
        </p:nvSpPr>
        <p:spPr>
          <a:xfrm>
            <a:off x="7509944" y="3163196"/>
            <a:ext cx="1397172" cy="9900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spcAft>
                <a:spcPts val="1000"/>
              </a:spcAft>
              <a:buFont typeface="Arial" panose="020B0604020202020204" pitchFamily="34" charset="0"/>
              <a:buChar char="•"/>
            </a:pPr>
            <a:r>
              <a:rPr lang="en-US" sz="800" dirty="0"/>
              <a:t>Automates the creation of the airports dictionary</a:t>
            </a:r>
          </a:p>
          <a:p>
            <a:pPr marL="171450" indent="-171450">
              <a:buFont typeface="Arial" panose="020B0604020202020204" pitchFamily="34" charset="0"/>
              <a:buChar char="•"/>
            </a:pPr>
            <a:r>
              <a:rPr lang="en-US" sz="800" dirty="0">
                <a:ea typeface="+mn-lt"/>
                <a:cs typeface="+mn-lt"/>
              </a:rPr>
              <a:t>ABE </a:t>
            </a:r>
          </a:p>
          <a:p>
            <a:pPr algn="l"/>
            <a:endParaRPr lang="en-US" dirty="0"/>
          </a:p>
        </p:txBody>
      </p:sp>
      <p:pic>
        <p:nvPicPr>
          <p:cNvPr id="14" name="Picture 17" descr="Text, table&#10;&#10;Description automatically generated">
            <a:extLst>
              <a:ext uri="{FF2B5EF4-FFF2-40B4-BE49-F238E27FC236}">
                <a16:creationId xmlns:a16="http://schemas.microsoft.com/office/drawing/2014/main" id="{2049476E-1281-976E-3BED-F3BE16960E4D}"/>
              </a:ext>
            </a:extLst>
          </p:cNvPr>
          <p:cNvPicPr>
            <a:picLocks noChangeAspect="1"/>
          </p:cNvPicPr>
          <p:nvPr/>
        </p:nvPicPr>
        <p:blipFill>
          <a:blip r:embed="rId7"/>
          <a:stretch>
            <a:fillRect/>
          </a:stretch>
        </p:blipFill>
        <p:spPr>
          <a:xfrm>
            <a:off x="4210652" y="5524487"/>
            <a:ext cx="7371993" cy="1313384"/>
          </a:xfrm>
          <a:prstGeom prst="rect">
            <a:avLst/>
          </a:prstGeom>
          <a:ln w="28575">
            <a:solidFill>
              <a:schemeClr val="tx2">
                <a:lumMod val="20000"/>
                <a:lumOff val="80000"/>
              </a:schemeClr>
            </a:solidFill>
          </a:ln>
        </p:spPr>
      </p:pic>
      <p:sp>
        <p:nvSpPr>
          <p:cNvPr id="18" name="Speech Bubble: Rectangle with Corners Rounded 27">
            <a:extLst>
              <a:ext uri="{FF2B5EF4-FFF2-40B4-BE49-F238E27FC236}">
                <a16:creationId xmlns:a16="http://schemas.microsoft.com/office/drawing/2014/main" id="{A9D8B4F9-52FB-9B9C-D645-B385CCFA7D5B}"/>
              </a:ext>
            </a:extLst>
          </p:cNvPr>
          <p:cNvSpPr/>
          <p:nvPr/>
        </p:nvSpPr>
        <p:spPr>
          <a:xfrm>
            <a:off x="5733354" y="1227334"/>
            <a:ext cx="1377277" cy="1045972"/>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spcBef>
                <a:spcPct val="0"/>
              </a:spcBef>
            </a:pPr>
            <a:endParaRPr lang="en-US" sz="800" dirty="0">
              <a:ea typeface="+mn-lt"/>
              <a:cs typeface="+mn-lt"/>
            </a:endParaRPr>
          </a:p>
          <a:p>
            <a:pPr algn="ctr">
              <a:spcBef>
                <a:spcPct val="0"/>
              </a:spcBef>
            </a:pPr>
            <a:endParaRPr lang="en-US" sz="800" dirty="0">
              <a:ea typeface="+mn-lt"/>
              <a:cs typeface="+mn-lt"/>
            </a:endParaRPr>
          </a:p>
          <a:p>
            <a:pPr marL="171450" indent="-171450">
              <a:spcAft>
                <a:spcPts val="200"/>
              </a:spcAft>
              <a:buFont typeface="Arial"/>
              <a:buChar char="•"/>
            </a:pPr>
            <a:endParaRPr lang="en-US" sz="800" dirty="0">
              <a:ea typeface="+mn-lt"/>
              <a:cs typeface="+mn-lt"/>
            </a:endParaRPr>
          </a:p>
          <a:p>
            <a:pPr marL="171450" indent="-171450">
              <a:spcAft>
                <a:spcPts val="200"/>
              </a:spcAft>
              <a:buFont typeface="Arial"/>
              <a:buChar char="•"/>
            </a:pPr>
            <a:r>
              <a:rPr lang="en-US" sz="800" dirty="0">
                <a:ea typeface="+mn-lt"/>
                <a:cs typeface="+mn-lt"/>
              </a:rPr>
              <a:t>Iteratively performs ETL transformations for 500 airports</a:t>
            </a:r>
            <a:endParaRPr lang="en-US" sz="800" dirty="0"/>
          </a:p>
          <a:p>
            <a:pPr marL="171450" indent="-171450">
              <a:spcBef>
                <a:spcPct val="0"/>
              </a:spcBef>
              <a:spcAft>
                <a:spcPts val="200"/>
              </a:spcAft>
              <a:buFont typeface="Arial"/>
              <a:buChar char="•"/>
            </a:pPr>
            <a:r>
              <a:rPr lang="en-US" sz="800" dirty="0"/>
              <a:t>Uses </a:t>
            </a:r>
            <a:r>
              <a:rPr lang="en-US" sz="800" dirty="0">
                <a:ea typeface="+mn-lt"/>
                <a:cs typeface="+mn-lt"/>
              </a:rPr>
              <a:t>iterators, lists, list of lists, dictionaries, etc.</a:t>
            </a:r>
          </a:p>
          <a:p>
            <a:pPr marL="171450" indent="-171450">
              <a:spcBef>
                <a:spcPct val="0"/>
              </a:spcBef>
              <a:buFont typeface="Arial"/>
              <a:buChar char="•"/>
            </a:pPr>
            <a:r>
              <a:rPr lang="en-US" sz="800" dirty="0">
                <a:ea typeface="+mn-lt"/>
                <a:cs typeface="+mn-lt"/>
              </a:rPr>
              <a:t>FOR LOOPS!</a:t>
            </a:r>
            <a:endParaRPr lang="en-US" sz="800" dirty="0"/>
          </a:p>
          <a:p>
            <a:pPr marL="171450" indent="-171450">
              <a:spcBef>
                <a:spcPct val="0"/>
              </a:spcBef>
              <a:buFont typeface="Arial"/>
              <a:buChar char="•"/>
            </a:pPr>
            <a:endParaRPr lang="en-US" sz="800" dirty="0"/>
          </a:p>
          <a:p>
            <a:pPr algn="ctr"/>
            <a:endParaRPr lang="en-US" dirty="0"/>
          </a:p>
        </p:txBody>
      </p:sp>
      <p:sp>
        <p:nvSpPr>
          <p:cNvPr id="10" name="Right Arrow 9">
            <a:extLst>
              <a:ext uri="{FF2B5EF4-FFF2-40B4-BE49-F238E27FC236}">
                <a16:creationId xmlns:a16="http://schemas.microsoft.com/office/drawing/2014/main" id="{5DA3807C-AE72-8F12-D62D-14F69050A7D6}"/>
              </a:ext>
            </a:extLst>
          </p:cNvPr>
          <p:cNvSpPr/>
          <p:nvPr/>
        </p:nvSpPr>
        <p:spPr>
          <a:xfrm>
            <a:off x="8050977" y="3658204"/>
            <a:ext cx="584200" cy="211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Text&#10;&#10;Description automatically generated">
            <a:extLst>
              <a:ext uri="{FF2B5EF4-FFF2-40B4-BE49-F238E27FC236}">
                <a16:creationId xmlns:a16="http://schemas.microsoft.com/office/drawing/2014/main" id="{4AF9382A-B223-86D4-F604-D36330368D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78487" y="3444427"/>
            <a:ext cx="3164077" cy="699513"/>
          </a:xfrm>
          <a:prstGeom prst="rect">
            <a:avLst/>
          </a:prstGeom>
          <a:ln w="28575">
            <a:solidFill>
              <a:schemeClr val="tx2">
                <a:lumMod val="20000"/>
                <a:lumOff val="80000"/>
              </a:schemeClr>
            </a:solidFill>
          </a:ln>
        </p:spPr>
      </p:pic>
      <p:sp>
        <p:nvSpPr>
          <p:cNvPr id="26" name="Speech Bubble: Rectangle with Corners Rounded 27">
            <a:extLst>
              <a:ext uri="{FF2B5EF4-FFF2-40B4-BE49-F238E27FC236}">
                <a16:creationId xmlns:a16="http://schemas.microsoft.com/office/drawing/2014/main" id="{AF2622C0-9713-5B4D-B25F-020134CE02E7}"/>
              </a:ext>
            </a:extLst>
          </p:cNvPr>
          <p:cNvSpPr/>
          <p:nvPr/>
        </p:nvSpPr>
        <p:spPr>
          <a:xfrm rot="5400000">
            <a:off x="6697725" y="3217663"/>
            <a:ext cx="1516065" cy="1720726"/>
          </a:xfrm>
          <a:prstGeom prst="wedgeRoundRectCallout">
            <a:avLst>
              <a:gd name="adj1" fmla="val -70748"/>
              <a:gd name="adj2" fmla="val 85711"/>
              <a:gd name="adj3" fmla="val 16667"/>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endParaRPr lang="en-US" dirty="0"/>
          </a:p>
        </p:txBody>
      </p:sp>
      <p:sp>
        <p:nvSpPr>
          <p:cNvPr id="29" name="TextBox 28">
            <a:extLst>
              <a:ext uri="{FF2B5EF4-FFF2-40B4-BE49-F238E27FC236}">
                <a16:creationId xmlns:a16="http://schemas.microsoft.com/office/drawing/2014/main" id="{6D476EED-378F-DA58-1CA0-E93680445592}"/>
              </a:ext>
            </a:extLst>
          </p:cNvPr>
          <p:cNvSpPr txBox="1"/>
          <p:nvPr/>
        </p:nvSpPr>
        <p:spPr>
          <a:xfrm>
            <a:off x="6695447" y="3389333"/>
            <a:ext cx="1506066" cy="17030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spcAft>
                <a:spcPts val="100"/>
              </a:spcAft>
              <a:buFont typeface="Arial" panose="020B0604020202020204" pitchFamily="34" charset="0"/>
              <a:buChar char="•"/>
            </a:pPr>
            <a:r>
              <a:rPr lang="en-US" sz="800" dirty="0"/>
              <a:t>Data ingestion</a:t>
            </a:r>
          </a:p>
          <a:p>
            <a:pPr marL="171450" indent="-171450">
              <a:spcAft>
                <a:spcPts val="100"/>
              </a:spcAft>
              <a:buFont typeface="Arial" panose="020B0604020202020204" pitchFamily="34" charset="0"/>
              <a:buChar char="•"/>
            </a:pPr>
            <a:r>
              <a:rPr lang="en-US" sz="800" dirty="0">
                <a:ea typeface="+mn-lt"/>
                <a:cs typeface="+mn-lt"/>
              </a:rPr>
              <a:t>Text removal</a:t>
            </a:r>
          </a:p>
          <a:p>
            <a:pPr marL="171450" indent="-171450">
              <a:spcAft>
                <a:spcPts val="100"/>
              </a:spcAft>
              <a:buFont typeface="Arial" panose="020B0604020202020204" pitchFamily="34" charset="0"/>
              <a:buChar char="•"/>
            </a:pPr>
            <a:r>
              <a:rPr lang="en-US" sz="800" dirty="0">
                <a:ea typeface="+mn-lt"/>
                <a:cs typeface="+mn-lt"/>
              </a:rPr>
              <a:t>Variable relabeling</a:t>
            </a:r>
          </a:p>
          <a:p>
            <a:pPr marL="171450" indent="-171450">
              <a:spcAft>
                <a:spcPts val="100"/>
              </a:spcAft>
              <a:buFont typeface="Arial" panose="020B0604020202020204" pitchFamily="34" charset="0"/>
              <a:buChar char="•"/>
            </a:pPr>
            <a:r>
              <a:rPr lang="en-US" sz="800" dirty="0">
                <a:ea typeface="+mn-lt"/>
                <a:cs typeface="+mn-lt"/>
              </a:rPr>
              <a:t>Text cleaning (commas)</a:t>
            </a:r>
          </a:p>
          <a:p>
            <a:pPr marL="171450" indent="-171450">
              <a:spcAft>
                <a:spcPts val="100"/>
              </a:spcAft>
              <a:buFont typeface="Arial" panose="020B0604020202020204" pitchFamily="34" charset="0"/>
              <a:buChar char="•"/>
            </a:pPr>
            <a:r>
              <a:rPr lang="en-US" sz="800" dirty="0">
                <a:ea typeface="+mn-lt"/>
                <a:cs typeface="+mn-lt"/>
              </a:rPr>
              <a:t>Type conversion</a:t>
            </a:r>
          </a:p>
          <a:p>
            <a:pPr marL="171450" indent="-171450">
              <a:spcAft>
                <a:spcPts val="100"/>
              </a:spcAft>
              <a:buFont typeface="Arial" panose="020B0604020202020204" pitchFamily="34" charset="0"/>
              <a:buChar char="•"/>
            </a:pPr>
            <a:r>
              <a:rPr lang="en-US" sz="800" dirty="0">
                <a:ea typeface="+mn-lt"/>
                <a:cs typeface="+mn-lt"/>
              </a:rPr>
              <a:t>Variable transformations</a:t>
            </a:r>
          </a:p>
          <a:p>
            <a:pPr marL="171450" indent="-171450">
              <a:spcAft>
                <a:spcPts val="100"/>
              </a:spcAft>
              <a:buFont typeface="Arial" panose="020B0604020202020204" pitchFamily="34" charset="0"/>
              <a:buChar char="•"/>
            </a:pPr>
            <a:r>
              <a:rPr lang="en-US" sz="800" dirty="0">
                <a:ea typeface="+mn-lt"/>
                <a:cs typeface="+mn-lt"/>
              </a:rPr>
              <a:t>Mean imputation</a:t>
            </a:r>
          </a:p>
          <a:p>
            <a:pPr marL="171450" indent="-171450">
              <a:spcAft>
                <a:spcPts val="100"/>
              </a:spcAft>
              <a:buFont typeface="Arial" panose="020B0604020202020204" pitchFamily="34" charset="0"/>
              <a:buChar char="•"/>
            </a:pPr>
            <a:r>
              <a:rPr lang="en-US" sz="800" dirty="0">
                <a:ea typeface="+mn-lt"/>
                <a:cs typeface="+mn-lt"/>
              </a:rPr>
              <a:t>Geographical coordinate conversion and remapping</a:t>
            </a:r>
          </a:p>
          <a:p>
            <a:pPr algn="l"/>
            <a:endParaRPr lang="en-US" dirty="0"/>
          </a:p>
        </p:txBody>
      </p:sp>
      <p:sp>
        <p:nvSpPr>
          <p:cNvPr id="24" name="Down Arrow 23">
            <a:extLst>
              <a:ext uri="{FF2B5EF4-FFF2-40B4-BE49-F238E27FC236}">
                <a16:creationId xmlns:a16="http://schemas.microsoft.com/office/drawing/2014/main" id="{2D014189-1D5B-E9D7-5D8B-FE4FE68C5D96}"/>
              </a:ext>
            </a:extLst>
          </p:cNvPr>
          <p:cNvSpPr/>
          <p:nvPr/>
        </p:nvSpPr>
        <p:spPr>
          <a:xfrm>
            <a:off x="5580997" y="5213129"/>
            <a:ext cx="126124" cy="3008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106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1"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par>
                                <p:cTn id="8" presetID="3" presetClass="entr" presetSubtype="10" fill="hold" nodeType="withEffect">
                                  <p:stCondLst>
                                    <p:cond delay="100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blinds(horizontal)">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blinds(horizontal)">
                                      <p:cBhvr>
                                        <p:cTn id="15" dur="500"/>
                                        <p:tgtEl>
                                          <p:spTgt spid="2">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1000"/>
                                        <p:tgtEl>
                                          <p:spTgt spid="10"/>
                                        </p:tgtEl>
                                        <p:attrNameLst>
                                          <p:attrName>ppt_x</p:attrName>
                                        </p:attrNameLst>
                                      </p:cBhvr>
                                      <p:tavLst>
                                        <p:tav tm="0">
                                          <p:val>
                                            <p:strVal val="#ppt_x-#ppt_w*1.125000"/>
                                          </p:val>
                                        </p:tav>
                                        <p:tav tm="100000">
                                          <p:val>
                                            <p:strVal val="#ppt_x"/>
                                          </p:val>
                                        </p:tav>
                                      </p:tavLst>
                                    </p:anim>
                                    <p:animEffect transition="in" filter="wipe(right)">
                                      <p:cBhvr>
                                        <p:cTn id="21" dur="1000"/>
                                        <p:tgtEl>
                                          <p:spTgt spid="10"/>
                                        </p:tgtEl>
                                      </p:cBhvr>
                                    </p:animEffect>
                                  </p:childTnLst>
                                </p:cTn>
                              </p:par>
                              <p:par>
                                <p:cTn id="22" presetID="3" presetClass="entr" presetSubtype="10" fill="hold" nodeType="withEffect">
                                  <p:stCondLst>
                                    <p:cond delay="500"/>
                                  </p:stCondLst>
                                  <p:childTnLst>
                                    <p:set>
                                      <p:cBhvr>
                                        <p:cTn id="23" dur="1" fill="hold">
                                          <p:stCondLst>
                                            <p:cond delay="0"/>
                                          </p:stCondLst>
                                        </p:cTn>
                                        <p:tgtEl>
                                          <p:spTgt spid="21"/>
                                        </p:tgtEl>
                                        <p:attrNameLst>
                                          <p:attrName>style.visibility</p:attrName>
                                        </p:attrNameLst>
                                      </p:cBhvr>
                                      <p:to>
                                        <p:strVal val="visible"/>
                                      </p:to>
                                    </p:set>
                                    <p:animEffect transition="in" filter="blinds(horizontal)">
                                      <p:cBhvr>
                                        <p:cTn id="24" dur="10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blinds(horizontal)">
                                      <p:cBhvr>
                                        <p:cTn id="29" dur="500"/>
                                        <p:tgtEl>
                                          <p:spTgt spid="18"/>
                                        </p:tgtEl>
                                      </p:cBhvr>
                                    </p:animEffect>
                                  </p:childTnLst>
                                </p:cTn>
                              </p:par>
                            </p:childTnLst>
                          </p:cTn>
                        </p:par>
                        <p:par>
                          <p:cTn id="30" fill="hold">
                            <p:stCondLst>
                              <p:cond delay="500"/>
                            </p:stCondLst>
                            <p:childTnLst>
                              <p:par>
                                <p:cTn id="31" presetID="3" presetClass="entr" presetSubtype="10" fill="hold" nodeType="afterEffect">
                                  <p:stCondLst>
                                    <p:cond delay="0"/>
                                  </p:stCondLst>
                                  <p:childTnLst>
                                    <p:set>
                                      <p:cBhvr>
                                        <p:cTn id="32" dur="1" fill="hold">
                                          <p:stCondLst>
                                            <p:cond delay="0"/>
                                          </p:stCondLst>
                                        </p:cTn>
                                        <p:tgtEl>
                                          <p:spTgt spid="18">
                                            <p:txEl>
                                              <p:pRg st="3" end="3"/>
                                            </p:txEl>
                                          </p:spTgt>
                                        </p:tgtEl>
                                        <p:attrNameLst>
                                          <p:attrName>style.visibility</p:attrName>
                                        </p:attrNameLst>
                                      </p:cBhvr>
                                      <p:to>
                                        <p:strVal val="visible"/>
                                      </p:to>
                                    </p:set>
                                    <p:animEffect transition="in" filter="blinds(horizontal)">
                                      <p:cBhvr>
                                        <p:cTn id="33" dur="500"/>
                                        <p:tgtEl>
                                          <p:spTgt spid="18">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8">
                                            <p:txEl>
                                              <p:pRg st="4" end="4"/>
                                            </p:txEl>
                                          </p:spTgt>
                                        </p:tgtEl>
                                        <p:attrNameLst>
                                          <p:attrName>style.visibility</p:attrName>
                                        </p:attrNameLst>
                                      </p:cBhvr>
                                      <p:to>
                                        <p:strVal val="visible"/>
                                      </p:to>
                                    </p:set>
                                    <p:animEffect transition="in" filter="blinds(horizontal)">
                                      <p:cBhvr>
                                        <p:cTn id="38" dur="500"/>
                                        <p:tgtEl>
                                          <p:spTgt spid="18">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nodeType="clickEffect">
                                  <p:stCondLst>
                                    <p:cond delay="0"/>
                                  </p:stCondLst>
                                  <p:childTnLst>
                                    <p:set>
                                      <p:cBhvr>
                                        <p:cTn id="42" dur="1" fill="hold">
                                          <p:stCondLst>
                                            <p:cond delay="0"/>
                                          </p:stCondLst>
                                        </p:cTn>
                                        <p:tgtEl>
                                          <p:spTgt spid="18">
                                            <p:txEl>
                                              <p:pRg st="5" end="5"/>
                                            </p:txEl>
                                          </p:spTgt>
                                        </p:tgtEl>
                                        <p:attrNameLst>
                                          <p:attrName>style.visibility</p:attrName>
                                        </p:attrNameLst>
                                      </p:cBhvr>
                                      <p:to>
                                        <p:strVal val="visible"/>
                                      </p:to>
                                    </p:set>
                                    <p:animEffect transition="in" filter="blinds(horizontal)">
                                      <p:cBhvr>
                                        <p:cTn id="43" dur="500"/>
                                        <p:tgtEl>
                                          <p:spTgt spid="18">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ntr" presetSubtype="10"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randombar(horizontal)">
                                      <p:cBhvr>
                                        <p:cTn id="48" dur="500"/>
                                        <p:tgtEl>
                                          <p:spTgt spid="26"/>
                                        </p:tgtEl>
                                      </p:cBhvr>
                                    </p:animEffect>
                                  </p:childTnLst>
                                </p:cTn>
                              </p:par>
                              <p:par>
                                <p:cTn id="49" presetID="14" presetClass="entr" presetSubtype="1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randombar(horizontal)">
                                      <p:cBhvr>
                                        <p:cTn id="51" dur="500"/>
                                        <p:tgtEl>
                                          <p:spTgt spid="29"/>
                                        </p:tgtEl>
                                      </p:cBhvr>
                                    </p:animEffect>
                                  </p:childTnLst>
                                </p:cTn>
                              </p:par>
                              <p:par>
                                <p:cTn id="52" presetID="3" presetClass="exit" presetSubtype="10" fill="hold" grpId="0" nodeType="withEffect">
                                  <p:stCondLst>
                                    <p:cond delay="0"/>
                                  </p:stCondLst>
                                  <p:childTnLst>
                                    <p:animEffect transition="out" filter="blinds(horizontal)">
                                      <p:cBhvr>
                                        <p:cTn id="53" dur="500"/>
                                        <p:tgtEl>
                                          <p:spTgt spid="27"/>
                                        </p:tgtEl>
                                      </p:cBhvr>
                                    </p:animEffect>
                                    <p:set>
                                      <p:cBhvr>
                                        <p:cTn id="54" dur="1" fill="hold">
                                          <p:stCondLst>
                                            <p:cond delay="499"/>
                                          </p:stCondLst>
                                        </p:cTn>
                                        <p:tgtEl>
                                          <p:spTgt spid="27"/>
                                        </p:tgtEl>
                                        <p:attrNameLst>
                                          <p:attrName>style.visibility</p:attrName>
                                        </p:attrNameLst>
                                      </p:cBhvr>
                                      <p:to>
                                        <p:strVal val="hidden"/>
                                      </p:to>
                                    </p:set>
                                  </p:childTnLst>
                                </p:cTn>
                              </p:par>
                              <p:par>
                                <p:cTn id="55" presetID="3" presetClass="exit" presetSubtype="10" fill="hold" grpId="1" nodeType="withEffect">
                                  <p:stCondLst>
                                    <p:cond delay="0"/>
                                  </p:stCondLst>
                                  <p:childTnLst>
                                    <p:animEffect transition="out" filter="blinds(horizontal)">
                                      <p:cBhvr>
                                        <p:cTn id="56" dur="500"/>
                                        <p:tgtEl>
                                          <p:spTgt spid="10"/>
                                        </p:tgtEl>
                                      </p:cBhvr>
                                    </p:animEffect>
                                    <p:set>
                                      <p:cBhvr>
                                        <p:cTn id="57" dur="1" fill="hold">
                                          <p:stCondLst>
                                            <p:cond delay="499"/>
                                          </p:stCondLst>
                                        </p:cTn>
                                        <p:tgtEl>
                                          <p:spTgt spid="10"/>
                                        </p:tgtEl>
                                        <p:attrNameLst>
                                          <p:attrName>style.visibility</p:attrName>
                                        </p:attrNameLst>
                                      </p:cBhvr>
                                      <p:to>
                                        <p:strVal val="hidden"/>
                                      </p:to>
                                    </p:set>
                                  </p:childTnLst>
                                </p:cTn>
                              </p:par>
                              <p:par>
                                <p:cTn id="58" presetID="3" presetClass="exit" presetSubtype="10" fill="hold" grpId="0" nodeType="withEffect">
                                  <p:stCondLst>
                                    <p:cond delay="0"/>
                                  </p:stCondLst>
                                  <p:childTnLst>
                                    <p:animEffect transition="out" filter="blinds(horizontal)">
                                      <p:cBhvr>
                                        <p:cTn id="59" dur="500"/>
                                        <p:tgtEl>
                                          <p:spTgt spid="2">
                                            <p:txEl>
                                              <p:pRg st="0" end="0"/>
                                            </p:txEl>
                                          </p:spTgt>
                                        </p:tgtEl>
                                      </p:cBhvr>
                                    </p:animEffect>
                                    <p:set>
                                      <p:cBhvr>
                                        <p:cTn id="60" dur="1" fill="hold">
                                          <p:stCondLst>
                                            <p:cond delay="499"/>
                                          </p:stCondLst>
                                        </p:cTn>
                                        <p:tgtEl>
                                          <p:spTgt spid="2">
                                            <p:txEl>
                                              <p:pRg st="0" end="0"/>
                                            </p:txEl>
                                          </p:spTgt>
                                        </p:tgtEl>
                                        <p:attrNameLst>
                                          <p:attrName>style.visibility</p:attrName>
                                        </p:attrNameLst>
                                      </p:cBhvr>
                                      <p:to>
                                        <p:strVal val="hidden"/>
                                      </p:to>
                                    </p:set>
                                  </p:childTnLst>
                                </p:cTn>
                              </p:par>
                              <p:par>
                                <p:cTn id="61" presetID="3" presetClass="exit" presetSubtype="10" fill="hold" grpId="0" nodeType="withEffect">
                                  <p:stCondLst>
                                    <p:cond delay="0"/>
                                  </p:stCondLst>
                                  <p:childTnLst>
                                    <p:animEffect transition="out" filter="blinds(horizontal)">
                                      <p:cBhvr>
                                        <p:cTn id="62" dur="500"/>
                                        <p:tgtEl>
                                          <p:spTgt spid="2">
                                            <p:txEl>
                                              <p:pRg st="1" end="1"/>
                                            </p:txEl>
                                          </p:spTgt>
                                        </p:tgtEl>
                                      </p:cBhvr>
                                    </p:animEffect>
                                    <p:set>
                                      <p:cBhvr>
                                        <p:cTn id="63" dur="1" fill="hold">
                                          <p:stCondLst>
                                            <p:cond delay="499"/>
                                          </p:stCondLst>
                                        </p:cTn>
                                        <p:tgtEl>
                                          <p:spTgt spid="2">
                                            <p:txEl>
                                              <p:pRg st="1" end="1"/>
                                            </p:txEl>
                                          </p:spTgt>
                                        </p:tgtEl>
                                        <p:attrNameLst>
                                          <p:attrName>style.visibility</p:attrName>
                                        </p:attrNameLst>
                                      </p:cBhvr>
                                      <p:to>
                                        <p:strVal val="hidden"/>
                                      </p:to>
                                    </p:set>
                                  </p:childTnLst>
                                </p:cTn>
                              </p:par>
                              <p:par>
                                <p:cTn id="64" presetID="3" presetClass="exit" presetSubtype="10" fill="hold" nodeType="withEffect">
                                  <p:stCondLst>
                                    <p:cond delay="0"/>
                                  </p:stCondLst>
                                  <p:childTnLst>
                                    <p:animEffect transition="out" filter="blinds(horizontal)">
                                      <p:cBhvr>
                                        <p:cTn id="65" dur="500"/>
                                        <p:tgtEl>
                                          <p:spTgt spid="21"/>
                                        </p:tgtEl>
                                      </p:cBhvr>
                                    </p:animEffect>
                                    <p:set>
                                      <p:cBhvr>
                                        <p:cTn id="66" dur="1" fill="hold">
                                          <p:stCondLst>
                                            <p:cond delay="499"/>
                                          </p:stCondLst>
                                        </p:cTn>
                                        <p:tgtEl>
                                          <p:spTgt spid="21"/>
                                        </p:tgtEl>
                                        <p:attrNameLst>
                                          <p:attrName>style.visibility</p:attrName>
                                        </p:attrNameLst>
                                      </p:cBhvr>
                                      <p:to>
                                        <p:strVal val="hidden"/>
                                      </p:to>
                                    </p:set>
                                  </p:childTnLst>
                                </p:cTn>
                              </p:par>
                            </p:childTnLst>
                          </p:cTn>
                        </p:par>
                        <p:par>
                          <p:cTn id="67" fill="hold">
                            <p:stCondLst>
                              <p:cond delay="500"/>
                            </p:stCondLst>
                            <p:childTnLst>
                              <p:par>
                                <p:cTn id="68" presetID="3" presetClass="entr" presetSubtype="10" fill="hold" nodeType="afterEffect">
                                  <p:stCondLst>
                                    <p:cond delay="0"/>
                                  </p:stCondLst>
                                  <p:childTnLst>
                                    <p:set>
                                      <p:cBhvr>
                                        <p:cTn id="69" dur="1" fill="hold">
                                          <p:stCondLst>
                                            <p:cond delay="0"/>
                                          </p:stCondLst>
                                        </p:cTn>
                                        <p:tgtEl>
                                          <p:spTgt spid="29">
                                            <p:txEl>
                                              <p:pRg st="0" end="0"/>
                                            </p:txEl>
                                          </p:spTgt>
                                        </p:tgtEl>
                                        <p:attrNameLst>
                                          <p:attrName>style.visibility</p:attrName>
                                        </p:attrNameLst>
                                      </p:cBhvr>
                                      <p:to>
                                        <p:strVal val="visible"/>
                                      </p:to>
                                    </p:set>
                                    <p:animEffect transition="in" filter="blinds(horizontal)">
                                      <p:cBhvr>
                                        <p:cTn id="70" dur="500"/>
                                        <p:tgtEl>
                                          <p:spTgt spid="29">
                                            <p:txEl>
                                              <p:pRg st="0" end="0"/>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nodeType="clickEffect">
                                  <p:stCondLst>
                                    <p:cond delay="0"/>
                                  </p:stCondLst>
                                  <p:childTnLst>
                                    <p:set>
                                      <p:cBhvr>
                                        <p:cTn id="74" dur="1" fill="hold">
                                          <p:stCondLst>
                                            <p:cond delay="0"/>
                                          </p:stCondLst>
                                        </p:cTn>
                                        <p:tgtEl>
                                          <p:spTgt spid="29">
                                            <p:txEl>
                                              <p:pRg st="1" end="1"/>
                                            </p:txEl>
                                          </p:spTgt>
                                        </p:tgtEl>
                                        <p:attrNameLst>
                                          <p:attrName>style.visibility</p:attrName>
                                        </p:attrNameLst>
                                      </p:cBhvr>
                                      <p:to>
                                        <p:strVal val="visible"/>
                                      </p:to>
                                    </p:set>
                                    <p:animEffect transition="in" filter="blinds(horizontal)">
                                      <p:cBhvr>
                                        <p:cTn id="75" dur="500"/>
                                        <p:tgtEl>
                                          <p:spTgt spid="29">
                                            <p:txEl>
                                              <p:pRg st="1" end="1"/>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nodeType="clickEffect">
                                  <p:stCondLst>
                                    <p:cond delay="0"/>
                                  </p:stCondLst>
                                  <p:childTnLst>
                                    <p:set>
                                      <p:cBhvr>
                                        <p:cTn id="79" dur="1" fill="hold">
                                          <p:stCondLst>
                                            <p:cond delay="0"/>
                                          </p:stCondLst>
                                        </p:cTn>
                                        <p:tgtEl>
                                          <p:spTgt spid="29">
                                            <p:txEl>
                                              <p:pRg st="2" end="2"/>
                                            </p:txEl>
                                          </p:spTgt>
                                        </p:tgtEl>
                                        <p:attrNameLst>
                                          <p:attrName>style.visibility</p:attrName>
                                        </p:attrNameLst>
                                      </p:cBhvr>
                                      <p:to>
                                        <p:strVal val="visible"/>
                                      </p:to>
                                    </p:set>
                                    <p:animEffect transition="in" filter="blinds(horizontal)">
                                      <p:cBhvr>
                                        <p:cTn id="80" dur="500"/>
                                        <p:tgtEl>
                                          <p:spTgt spid="29">
                                            <p:txEl>
                                              <p:pRg st="2" end="2"/>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nodeType="clickEffect">
                                  <p:stCondLst>
                                    <p:cond delay="0"/>
                                  </p:stCondLst>
                                  <p:childTnLst>
                                    <p:set>
                                      <p:cBhvr>
                                        <p:cTn id="84" dur="1" fill="hold">
                                          <p:stCondLst>
                                            <p:cond delay="0"/>
                                          </p:stCondLst>
                                        </p:cTn>
                                        <p:tgtEl>
                                          <p:spTgt spid="29">
                                            <p:txEl>
                                              <p:pRg st="3" end="3"/>
                                            </p:txEl>
                                          </p:spTgt>
                                        </p:tgtEl>
                                        <p:attrNameLst>
                                          <p:attrName>style.visibility</p:attrName>
                                        </p:attrNameLst>
                                      </p:cBhvr>
                                      <p:to>
                                        <p:strVal val="visible"/>
                                      </p:to>
                                    </p:set>
                                    <p:animEffect transition="in" filter="blinds(horizontal)">
                                      <p:cBhvr>
                                        <p:cTn id="85" dur="500"/>
                                        <p:tgtEl>
                                          <p:spTgt spid="29">
                                            <p:txEl>
                                              <p:pRg st="3" end="3"/>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nodeType="clickEffect">
                                  <p:stCondLst>
                                    <p:cond delay="0"/>
                                  </p:stCondLst>
                                  <p:childTnLst>
                                    <p:set>
                                      <p:cBhvr>
                                        <p:cTn id="89" dur="1" fill="hold">
                                          <p:stCondLst>
                                            <p:cond delay="0"/>
                                          </p:stCondLst>
                                        </p:cTn>
                                        <p:tgtEl>
                                          <p:spTgt spid="29">
                                            <p:txEl>
                                              <p:pRg st="4" end="4"/>
                                            </p:txEl>
                                          </p:spTgt>
                                        </p:tgtEl>
                                        <p:attrNameLst>
                                          <p:attrName>style.visibility</p:attrName>
                                        </p:attrNameLst>
                                      </p:cBhvr>
                                      <p:to>
                                        <p:strVal val="visible"/>
                                      </p:to>
                                    </p:set>
                                    <p:animEffect transition="in" filter="blinds(horizontal)">
                                      <p:cBhvr>
                                        <p:cTn id="90" dur="500"/>
                                        <p:tgtEl>
                                          <p:spTgt spid="29">
                                            <p:txEl>
                                              <p:pRg st="4" end="4"/>
                                            </p:txEl>
                                          </p:spTgt>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nodeType="clickEffect">
                                  <p:stCondLst>
                                    <p:cond delay="0"/>
                                  </p:stCondLst>
                                  <p:childTnLst>
                                    <p:set>
                                      <p:cBhvr>
                                        <p:cTn id="94" dur="1" fill="hold">
                                          <p:stCondLst>
                                            <p:cond delay="0"/>
                                          </p:stCondLst>
                                        </p:cTn>
                                        <p:tgtEl>
                                          <p:spTgt spid="29">
                                            <p:txEl>
                                              <p:pRg st="5" end="5"/>
                                            </p:txEl>
                                          </p:spTgt>
                                        </p:tgtEl>
                                        <p:attrNameLst>
                                          <p:attrName>style.visibility</p:attrName>
                                        </p:attrNameLst>
                                      </p:cBhvr>
                                      <p:to>
                                        <p:strVal val="visible"/>
                                      </p:to>
                                    </p:set>
                                    <p:animEffect transition="in" filter="blinds(horizontal)">
                                      <p:cBhvr>
                                        <p:cTn id="95" dur="500"/>
                                        <p:tgtEl>
                                          <p:spTgt spid="29">
                                            <p:txEl>
                                              <p:pRg st="5" end="5"/>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3" presetClass="entr" presetSubtype="10" fill="hold" nodeType="clickEffect">
                                  <p:stCondLst>
                                    <p:cond delay="0"/>
                                  </p:stCondLst>
                                  <p:childTnLst>
                                    <p:set>
                                      <p:cBhvr>
                                        <p:cTn id="99" dur="1" fill="hold">
                                          <p:stCondLst>
                                            <p:cond delay="0"/>
                                          </p:stCondLst>
                                        </p:cTn>
                                        <p:tgtEl>
                                          <p:spTgt spid="29">
                                            <p:txEl>
                                              <p:pRg st="6" end="6"/>
                                            </p:txEl>
                                          </p:spTgt>
                                        </p:tgtEl>
                                        <p:attrNameLst>
                                          <p:attrName>style.visibility</p:attrName>
                                        </p:attrNameLst>
                                      </p:cBhvr>
                                      <p:to>
                                        <p:strVal val="visible"/>
                                      </p:to>
                                    </p:set>
                                    <p:animEffect transition="in" filter="blinds(horizontal)">
                                      <p:cBhvr>
                                        <p:cTn id="100" dur="500"/>
                                        <p:tgtEl>
                                          <p:spTgt spid="29">
                                            <p:txEl>
                                              <p:pRg st="6" end="6"/>
                                            </p:txEl>
                                          </p:spTgt>
                                        </p:tgtEl>
                                      </p:cBhvr>
                                    </p:animEffec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nodeType="clickEffect">
                                  <p:stCondLst>
                                    <p:cond delay="0"/>
                                  </p:stCondLst>
                                  <p:childTnLst>
                                    <p:set>
                                      <p:cBhvr>
                                        <p:cTn id="104" dur="1" fill="hold">
                                          <p:stCondLst>
                                            <p:cond delay="0"/>
                                          </p:stCondLst>
                                        </p:cTn>
                                        <p:tgtEl>
                                          <p:spTgt spid="29">
                                            <p:txEl>
                                              <p:pRg st="7" end="7"/>
                                            </p:txEl>
                                          </p:spTgt>
                                        </p:tgtEl>
                                        <p:attrNameLst>
                                          <p:attrName>style.visibility</p:attrName>
                                        </p:attrNameLst>
                                      </p:cBhvr>
                                      <p:to>
                                        <p:strVal val="visible"/>
                                      </p:to>
                                    </p:set>
                                    <p:animEffect transition="in" filter="blinds(horizontal)">
                                      <p:cBhvr>
                                        <p:cTn id="105" dur="500"/>
                                        <p:tgtEl>
                                          <p:spTgt spid="29">
                                            <p:txEl>
                                              <p:pRg st="7" end="7"/>
                                            </p:txEl>
                                          </p:spTgt>
                                        </p:tgtEl>
                                      </p:cBhvr>
                                    </p:animEffect>
                                  </p:childTnLst>
                                </p:cTn>
                              </p:par>
                            </p:childTnLst>
                          </p:cTn>
                        </p:par>
                      </p:childTnLst>
                    </p:cTn>
                  </p:par>
                  <p:par>
                    <p:cTn id="106" fill="hold">
                      <p:stCondLst>
                        <p:cond delay="indefinite"/>
                      </p:stCondLst>
                      <p:childTnLst>
                        <p:par>
                          <p:cTn id="107" fill="hold">
                            <p:stCondLst>
                              <p:cond delay="0"/>
                            </p:stCondLst>
                            <p:childTnLst>
                              <p:par>
                                <p:cTn id="108" presetID="12" presetClass="entr" presetSubtype="1" fill="hold" grpId="0" nodeType="click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additive="base">
                                        <p:cTn id="110" dur="500"/>
                                        <p:tgtEl>
                                          <p:spTgt spid="24"/>
                                        </p:tgtEl>
                                        <p:attrNameLst>
                                          <p:attrName>ppt_y</p:attrName>
                                        </p:attrNameLst>
                                      </p:cBhvr>
                                      <p:tavLst>
                                        <p:tav tm="0">
                                          <p:val>
                                            <p:strVal val="#ppt_y-#ppt_h*1.125000"/>
                                          </p:val>
                                        </p:tav>
                                        <p:tav tm="100000">
                                          <p:val>
                                            <p:strVal val="#ppt_y"/>
                                          </p:val>
                                        </p:tav>
                                      </p:tavLst>
                                    </p:anim>
                                    <p:animEffect transition="in" filter="wipe(down)">
                                      <p:cBhvr>
                                        <p:cTn id="111" dur="500"/>
                                        <p:tgtEl>
                                          <p:spTgt spid="24"/>
                                        </p:tgtEl>
                                      </p:cBhvr>
                                    </p:animEffect>
                                  </p:childTnLst>
                                </p:cTn>
                              </p:par>
                              <p:par>
                                <p:cTn id="112" presetID="3" presetClass="entr" presetSubtype="10" fill="hold" nodeType="withEffect">
                                  <p:stCondLst>
                                    <p:cond delay="0"/>
                                  </p:stCondLst>
                                  <p:childTnLst>
                                    <p:set>
                                      <p:cBhvr>
                                        <p:cTn id="113" dur="1" fill="hold">
                                          <p:stCondLst>
                                            <p:cond delay="0"/>
                                          </p:stCondLst>
                                        </p:cTn>
                                        <p:tgtEl>
                                          <p:spTgt spid="14"/>
                                        </p:tgtEl>
                                        <p:attrNameLst>
                                          <p:attrName>style.visibility</p:attrName>
                                        </p:attrNameLst>
                                      </p:cBhvr>
                                      <p:to>
                                        <p:strVal val="visible"/>
                                      </p:to>
                                    </p:set>
                                    <p:animEffect transition="in" filter="blinds(horizontal)">
                                      <p:cBhvr>
                                        <p:cTn id="1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 grpId="0" build="allAtOnce"/>
      <p:bldP spid="18" grpId="0" animBg="1"/>
      <p:bldP spid="10" grpId="0" animBg="1"/>
      <p:bldP spid="10" grpId="1" animBg="1"/>
      <p:bldP spid="26" grpId="0" animBg="1"/>
      <p:bldP spid="29" grpId="0"/>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6EAC3-BC77-00FA-840B-7A2BEF3E5DEF}"/>
              </a:ext>
            </a:extLst>
          </p:cNvPr>
          <p:cNvSpPr>
            <a:spLocks noGrp="1"/>
          </p:cNvSpPr>
          <p:nvPr>
            <p:ph type="title"/>
          </p:nvPr>
        </p:nvSpPr>
        <p:spPr>
          <a:xfrm>
            <a:off x="4594982" y="2046640"/>
            <a:ext cx="6960759" cy="2849671"/>
          </a:xfrm>
        </p:spPr>
        <p:txBody>
          <a:bodyPr vert="horz" lIns="91440" tIns="45720" rIns="91440" bIns="45720" rtlCol="0" anchor="b">
            <a:normAutofit/>
          </a:bodyPr>
          <a:lstStyle/>
          <a:p>
            <a:r>
              <a:rPr lang="en-US" sz="6000">
                <a:solidFill>
                  <a:srgbClr val="FFFFFF"/>
                </a:solidFill>
              </a:rPr>
              <a:t>DATA MODELING &amp; EVALUATING</a:t>
            </a:r>
            <a:endParaRPr lang="en-US"/>
          </a:p>
        </p:txBody>
      </p:sp>
      <p:sp>
        <p:nvSpPr>
          <p:cNvPr id="4" name="Slide Number Placeholder 3">
            <a:extLst>
              <a:ext uri="{FF2B5EF4-FFF2-40B4-BE49-F238E27FC236}">
                <a16:creationId xmlns:a16="http://schemas.microsoft.com/office/drawing/2014/main" id="{B7519486-1C7B-7A54-A11A-7AF5916922E9}"/>
              </a:ext>
            </a:extLst>
          </p:cNvPr>
          <p:cNvSpPr>
            <a:spLocks noGrp="1"/>
          </p:cNvSpPr>
          <p:nvPr>
            <p:ph type="sldNum" sz="quarter" idx="12"/>
          </p:nvPr>
        </p:nvSpPr>
        <p:spPr/>
        <p:txBody>
          <a:bodyPr/>
          <a:lstStyle/>
          <a:p>
            <a:fld id="{39D29960-F3C6-4657-8026-3CCA2BC56830}" type="slidenum">
              <a:rPr lang="en-US" smtClean="0"/>
              <a:pPr/>
              <a:t>12</a:t>
            </a:fld>
            <a:endParaRPr lang="en-US"/>
          </a:p>
        </p:txBody>
      </p:sp>
    </p:spTree>
    <p:extLst>
      <p:ext uri="{BB962C8B-B14F-4D97-AF65-F5344CB8AC3E}">
        <p14:creationId xmlns:p14="http://schemas.microsoft.com/office/powerpoint/2010/main" val="2295946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a:extLst>
              <a:ext uri="{FF2B5EF4-FFF2-40B4-BE49-F238E27FC236}">
                <a16:creationId xmlns:a16="http://schemas.microsoft.com/office/drawing/2014/main" id="{BDAF9779-7B7C-FEBE-B29E-A1231870CA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244" y="4599214"/>
            <a:ext cx="2107812" cy="17580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ECA4016-2E33-7460-B622-38665C13F8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086" y="3720192"/>
            <a:ext cx="2265923" cy="175804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D66D23BA-6953-EF76-2D1B-3AFE1F53E3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4352" y="2841170"/>
            <a:ext cx="2265923" cy="175804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69AEAE5-A177-686D-E636-FE06E0D1C0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4888" y="1904090"/>
            <a:ext cx="2266648" cy="1699986"/>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extLst>
              <a:ext uri="{FF2B5EF4-FFF2-40B4-BE49-F238E27FC236}">
                <a16:creationId xmlns:a16="http://schemas.microsoft.com/office/drawing/2014/main" id="{09FACEF3-CFAE-499B-B9B8-72B1ADC5C5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5277" y="908952"/>
            <a:ext cx="2265924" cy="1738511"/>
          </a:xfrm>
          <a:prstGeom prst="rect">
            <a:avLst/>
          </a:prstGeom>
          <a:noFill/>
          <a:extLst>
            <a:ext uri="{909E8E84-426E-40DD-AFC4-6F175D3DCCD1}">
              <a14:hiddenFill xmlns:a14="http://schemas.microsoft.com/office/drawing/2010/main">
                <a:solidFill>
                  <a:srgbClr val="FFFFFF"/>
                </a:solidFill>
              </a14:hiddenFill>
            </a:ext>
          </a:extLst>
        </p:spPr>
      </p:pic>
      <p:sp>
        <p:nvSpPr>
          <p:cNvPr id="4" name="Bent-Up Arrow 3">
            <a:extLst>
              <a:ext uri="{FF2B5EF4-FFF2-40B4-BE49-F238E27FC236}">
                <a16:creationId xmlns:a16="http://schemas.microsoft.com/office/drawing/2014/main" id="{79B1F403-C131-8919-5D8D-2701D0E72844}"/>
              </a:ext>
            </a:extLst>
          </p:cNvPr>
          <p:cNvSpPr/>
          <p:nvPr/>
        </p:nvSpPr>
        <p:spPr>
          <a:xfrm rot="16200000">
            <a:off x="1240440" y="3818802"/>
            <a:ext cx="759275" cy="959389"/>
          </a:xfrm>
          <a:prstGeom prst="bentUpArrow">
            <a:avLst/>
          </a:prstGeom>
          <a:solidFill>
            <a:schemeClr val="accent1">
              <a:alpha val="85000"/>
            </a:schemeClr>
          </a:solidFill>
          <a:ln>
            <a:noFill/>
          </a:ln>
          <a:effectLst>
            <a:outerShdw dist="50800" dir="5400000" algn="ctr" rotWithShape="0">
              <a:srgbClr val="000000"/>
            </a:outerShdw>
            <a:softEdge rad="30137"/>
          </a:effectLst>
          <a:scene3d>
            <a:camera prst="orthographicFront">
              <a:rot lat="0" lon="1020000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Bent-Up Arrow 13">
            <a:extLst>
              <a:ext uri="{FF2B5EF4-FFF2-40B4-BE49-F238E27FC236}">
                <a16:creationId xmlns:a16="http://schemas.microsoft.com/office/drawing/2014/main" id="{B056A757-A8C0-F9AB-8CE3-9DCB6A67BF1B}"/>
              </a:ext>
            </a:extLst>
          </p:cNvPr>
          <p:cNvSpPr/>
          <p:nvPr/>
        </p:nvSpPr>
        <p:spPr>
          <a:xfrm rot="16200000">
            <a:off x="2774685" y="2894876"/>
            <a:ext cx="893536" cy="959390"/>
          </a:xfrm>
          <a:prstGeom prst="bentUpArrow">
            <a:avLst/>
          </a:prstGeom>
          <a:solidFill>
            <a:schemeClr val="accent1">
              <a:alpha val="85000"/>
            </a:schemeClr>
          </a:solidFill>
          <a:ln>
            <a:noFill/>
          </a:ln>
          <a:effectLst>
            <a:outerShdw dist="50800" dir="5400000" algn="ctr" rotWithShape="0">
              <a:srgbClr val="000000"/>
            </a:outerShdw>
            <a:softEdge rad="30137"/>
          </a:effectLst>
          <a:scene3d>
            <a:camera prst="orthographicFront">
              <a:rot lat="0" lon="1020000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Bent-Up Arrow 14">
            <a:extLst>
              <a:ext uri="{FF2B5EF4-FFF2-40B4-BE49-F238E27FC236}">
                <a16:creationId xmlns:a16="http://schemas.microsoft.com/office/drawing/2014/main" id="{C2191D83-DEC9-BCF9-E6E6-9C98C1E17AEB}"/>
              </a:ext>
            </a:extLst>
          </p:cNvPr>
          <p:cNvSpPr/>
          <p:nvPr/>
        </p:nvSpPr>
        <p:spPr>
          <a:xfrm rot="16200000">
            <a:off x="4334634" y="2054225"/>
            <a:ext cx="893536" cy="853619"/>
          </a:xfrm>
          <a:prstGeom prst="bentUpArrow">
            <a:avLst/>
          </a:prstGeom>
          <a:solidFill>
            <a:schemeClr val="accent1">
              <a:alpha val="85000"/>
            </a:schemeClr>
          </a:solidFill>
          <a:ln>
            <a:noFill/>
          </a:ln>
          <a:effectLst>
            <a:outerShdw dist="50800" dir="5400000" algn="ctr" rotWithShape="0">
              <a:srgbClr val="000000"/>
            </a:outerShdw>
            <a:softEdge rad="30137"/>
          </a:effectLst>
          <a:scene3d>
            <a:camera prst="orthographicFront">
              <a:rot lat="0" lon="1020000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Bent-Up Arrow 15">
            <a:extLst>
              <a:ext uri="{FF2B5EF4-FFF2-40B4-BE49-F238E27FC236}">
                <a16:creationId xmlns:a16="http://schemas.microsoft.com/office/drawing/2014/main" id="{AF4F483A-008A-5657-F621-C11E87D57867}"/>
              </a:ext>
            </a:extLst>
          </p:cNvPr>
          <p:cNvSpPr/>
          <p:nvPr/>
        </p:nvSpPr>
        <p:spPr>
          <a:xfrm rot="16200000">
            <a:off x="5927995" y="1085222"/>
            <a:ext cx="893536" cy="922938"/>
          </a:xfrm>
          <a:prstGeom prst="bentUpArrow">
            <a:avLst/>
          </a:prstGeom>
          <a:solidFill>
            <a:schemeClr val="accent1">
              <a:alpha val="85000"/>
            </a:schemeClr>
          </a:solidFill>
          <a:ln>
            <a:noFill/>
          </a:ln>
          <a:effectLst>
            <a:outerShdw dist="50800" dir="5400000" algn="ctr" rotWithShape="0">
              <a:srgbClr val="000000"/>
            </a:outerShdw>
            <a:softEdge rad="30137"/>
          </a:effectLst>
          <a:scene3d>
            <a:camera prst="orthographicFront">
              <a:rot lat="0" lon="10200000" rev="108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B126D1C1-F8E2-883A-6EC4-30B44FE2A015}"/>
              </a:ext>
            </a:extLst>
          </p:cNvPr>
          <p:cNvSpPr txBox="1">
            <a:spLocks/>
          </p:cNvSpPr>
          <p:nvPr/>
        </p:nvSpPr>
        <p:spPr>
          <a:xfrm>
            <a:off x="1702869" y="179480"/>
            <a:ext cx="8596668" cy="61764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b="1" dirty="0">
                <a:solidFill>
                  <a:schemeClr val="tx1"/>
                </a:solidFill>
                <a:latin typeface="Georgia"/>
              </a:rPr>
              <a:t>Modeling Journey</a:t>
            </a:r>
          </a:p>
        </p:txBody>
      </p:sp>
      <p:pic>
        <p:nvPicPr>
          <p:cNvPr id="19" name="Picture 18" descr="Federal Aviation Administration - Wikipedia">
            <a:extLst>
              <a:ext uri="{FF2B5EF4-FFF2-40B4-BE49-F238E27FC236}">
                <a16:creationId xmlns:a16="http://schemas.microsoft.com/office/drawing/2014/main" id="{2F143E3B-8528-E572-96E0-B4E8C784BA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17" y="187718"/>
            <a:ext cx="546056" cy="5460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0415EAD-53F1-148A-2E3F-89D21DA38237}"/>
              </a:ext>
            </a:extLst>
          </p:cNvPr>
          <p:cNvSpPr txBox="1"/>
          <p:nvPr/>
        </p:nvSpPr>
        <p:spPr>
          <a:xfrm>
            <a:off x="43543" y="841828"/>
            <a:ext cx="12645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latin typeface="Georgia"/>
              </a:rPr>
              <a:t>FLIGHTIFY</a:t>
            </a:r>
            <a:endParaRPr lang="en-US" b="1" dirty="0"/>
          </a:p>
        </p:txBody>
      </p:sp>
      <p:pic>
        <p:nvPicPr>
          <p:cNvPr id="21" name="Picture 28">
            <a:extLst>
              <a:ext uri="{FF2B5EF4-FFF2-40B4-BE49-F238E27FC236}">
                <a16:creationId xmlns:a16="http://schemas.microsoft.com/office/drawing/2014/main" id="{4E084E94-728C-6263-73C0-C6D19B140C04}"/>
              </a:ext>
            </a:extLst>
          </p:cNvPr>
          <p:cNvPicPr>
            <a:picLocks noChangeAspect="1"/>
          </p:cNvPicPr>
          <p:nvPr/>
        </p:nvPicPr>
        <p:blipFill>
          <a:blip r:embed="rId8"/>
          <a:stretch>
            <a:fillRect/>
          </a:stretch>
        </p:blipFill>
        <p:spPr>
          <a:xfrm>
            <a:off x="200935" y="792163"/>
            <a:ext cx="949776" cy="48532"/>
          </a:xfrm>
          <a:prstGeom prst="rect">
            <a:avLst/>
          </a:prstGeom>
        </p:spPr>
      </p:pic>
      <p:pic>
        <p:nvPicPr>
          <p:cNvPr id="22" name="Picture 30">
            <a:extLst>
              <a:ext uri="{FF2B5EF4-FFF2-40B4-BE49-F238E27FC236}">
                <a16:creationId xmlns:a16="http://schemas.microsoft.com/office/drawing/2014/main" id="{A36250B0-62C5-0E2E-EBB8-9590AAECA896}"/>
              </a:ext>
            </a:extLst>
          </p:cNvPr>
          <p:cNvPicPr>
            <a:picLocks noChangeAspect="1"/>
          </p:cNvPicPr>
          <p:nvPr/>
        </p:nvPicPr>
        <p:blipFill>
          <a:blip r:embed="rId9"/>
          <a:stretch>
            <a:fillRect/>
          </a:stretch>
        </p:blipFill>
        <p:spPr>
          <a:xfrm>
            <a:off x="1425803" y="125412"/>
            <a:ext cx="96610" cy="901247"/>
          </a:xfrm>
          <a:prstGeom prst="rect">
            <a:avLst/>
          </a:prstGeom>
        </p:spPr>
      </p:pic>
    </p:spTree>
    <p:extLst>
      <p:ext uri="{BB962C8B-B14F-4D97-AF65-F5344CB8AC3E}">
        <p14:creationId xmlns:p14="http://schemas.microsoft.com/office/powerpoint/2010/main" val="417170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descr="Logo, company name&#10;&#10;Description automatically generated">
            <a:extLst>
              <a:ext uri="{FF2B5EF4-FFF2-40B4-BE49-F238E27FC236}">
                <a16:creationId xmlns:a16="http://schemas.microsoft.com/office/drawing/2014/main" id="{3D663C73-1440-440A-91D1-CF243AAE8A7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161337" y="5750069"/>
            <a:ext cx="890080" cy="101268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ederal Aviation Administration - Wikipedia">
            <a:extLst>
              <a:ext uri="{FF2B5EF4-FFF2-40B4-BE49-F238E27FC236}">
                <a16:creationId xmlns:a16="http://schemas.microsoft.com/office/drawing/2014/main" id="{F37712C3-8305-D441-6437-F085A4A980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517" y="187718"/>
            <a:ext cx="546056" cy="5460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A6A447FE-38E3-A5D9-3584-A7DFA5C62EDE}"/>
              </a:ext>
            </a:extLst>
          </p:cNvPr>
          <p:cNvSpPr txBox="1">
            <a:spLocks/>
          </p:cNvSpPr>
          <p:nvPr/>
        </p:nvSpPr>
        <p:spPr>
          <a:xfrm>
            <a:off x="167236" y="842389"/>
            <a:ext cx="1023253" cy="521474"/>
          </a:xfrm>
          <a:prstGeom prst="rect">
            <a:avLst/>
          </a:prstGeom>
          <a:solidFill>
            <a:schemeClr val="bg1"/>
          </a:solid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1200">
              <a:solidFill>
                <a:schemeClr val="tx1"/>
              </a:solidFill>
              <a:latin typeface="Georgia" panose="02040502050405020303" pitchFamily="18" charset="0"/>
            </a:endParaRPr>
          </a:p>
        </p:txBody>
      </p:sp>
      <p:sp>
        <p:nvSpPr>
          <p:cNvPr id="4" name="TextBox 3">
            <a:extLst>
              <a:ext uri="{FF2B5EF4-FFF2-40B4-BE49-F238E27FC236}">
                <a16:creationId xmlns:a16="http://schemas.microsoft.com/office/drawing/2014/main" id="{795DC633-7342-DC6F-DD5D-54C27CB704A9}"/>
              </a:ext>
            </a:extLst>
          </p:cNvPr>
          <p:cNvSpPr txBox="1"/>
          <p:nvPr/>
        </p:nvSpPr>
        <p:spPr>
          <a:xfrm>
            <a:off x="43543" y="841828"/>
            <a:ext cx="12645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Georgia"/>
              </a:rPr>
              <a:t>FLIGHTIFY</a:t>
            </a:r>
            <a:endParaRPr lang="en-US" b="1"/>
          </a:p>
        </p:txBody>
      </p:sp>
      <p:pic>
        <p:nvPicPr>
          <p:cNvPr id="7" name="Picture 28">
            <a:extLst>
              <a:ext uri="{FF2B5EF4-FFF2-40B4-BE49-F238E27FC236}">
                <a16:creationId xmlns:a16="http://schemas.microsoft.com/office/drawing/2014/main" id="{38B9F509-F376-D1DE-9C52-0A4E941D479C}"/>
              </a:ext>
            </a:extLst>
          </p:cNvPr>
          <p:cNvPicPr>
            <a:picLocks noChangeAspect="1"/>
          </p:cNvPicPr>
          <p:nvPr/>
        </p:nvPicPr>
        <p:blipFill>
          <a:blip r:embed="rId6"/>
          <a:stretch>
            <a:fillRect/>
          </a:stretch>
        </p:blipFill>
        <p:spPr>
          <a:xfrm>
            <a:off x="200935" y="792163"/>
            <a:ext cx="949776" cy="48532"/>
          </a:xfrm>
          <a:prstGeom prst="rect">
            <a:avLst/>
          </a:prstGeom>
        </p:spPr>
      </p:pic>
      <p:pic>
        <p:nvPicPr>
          <p:cNvPr id="15" name="Picture 30">
            <a:extLst>
              <a:ext uri="{FF2B5EF4-FFF2-40B4-BE49-F238E27FC236}">
                <a16:creationId xmlns:a16="http://schemas.microsoft.com/office/drawing/2014/main" id="{872EBCC3-F953-7B5D-3D8D-21EAE8832277}"/>
              </a:ext>
            </a:extLst>
          </p:cNvPr>
          <p:cNvPicPr>
            <a:picLocks noChangeAspect="1"/>
          </p:cNvPicPr>
          <p:nvPr/>
        </p:nvPicPr>
        <p:blipFill>
          <a:blip r:embed="rId7"/>
          <a:stretch>
            <a:fillRect/>
          </a:stretch>
        </p:blipFill>
        <p:spPr>
          <a:xfrm>
            <a:off x="1425803" y="125412"/>
            <a:ext cx="96610" cy="901247"/>
          </a:xfrm>
          <a:prstGeom prst="rect">
            <a:avLst/>
          </a:prstGeom>
        </p:spPr>
      </p:pic>
      <p:sp>
        <p:nvSpPr>
          <p:cNvPr id="17" name="Title 1">
            <a:extLst>
              <a:ext uri="{FF2B5EF4-FFF2-40B4-BE49-F238E27FC236}">
                <a16:creationId xmlns:a16="http://schemas.microsoft.com/office/drawing/2014/main" id="{6DE20DEB-181C-CA1D-EAE7-D1ADCA15B626}"/>
              </a:ext>
            </a:extLst>
          </p:cNvPr>
          <p:cNvSpPr txBox="1">
            <a:spLocks/>
          </p:cNvSpPr>
          <p:nvPr/>
        </p:nvSpPr>
        <p:spPr>
          <a:xfrm>
            <a:off x="1803066" y="262837"/>
            <a:ext cx="8596668" cy="61764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b="1">
                <a:solidFill>
                  <a:schemeClr val="tx1"/>
                </a:solidFill>
                <a:latin typeface="Georgia"/>
              </a:rPr>
              <a:t>Visualization and Machine Learning Slides</a:t>
            </a:r>
          </a:p>
        </p:txBody>
      </p:sp>
      <p:sp>
        <p:nvSpPr>
          <p:cNvPr id="8" name="Content Placeholder 2">
            <a:extLst>
              <a:ext uri="{FF2B5EF4-FFF2-40B4-BE49-F238E27FC236}">
                <a16:creationId xmlns:a16="http://schemas.microsoft.com/office/drawing/2014/main" id="{10D877AD-1A8F-25CF-736E-E960C5F07309}"/>
              </a:ext>
            </a:extLst>
          </p:cNvPr>
          <p:cNvSpPr txBox="1">
            <a:spLocks/>
          </p:cNvSpPr>
          <p:nvPr/>
        </p:nvSpPr>
        <p:spPr>
          <a:xfrm>
            <a:off x="1592619" y="1489843"/>
            <a:ext cx="8596668" cy="3880773"/>
          </a:xfrm>
          <a:prstGeom prst="rect">
            <a:avLst/>
          </a:prstGeom>
        </p:spPr>
        <p:txBody>
          <a:bodyPr vert="horz" lIns="91440" tIns="45720" rIns="91440" bIns="45720" rtlCol="0" anchor="t">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Font typeface="'Wingdings 3',Sans-Serif"/>
              <a:buChar char=""/>
            </a:pPr>
            <a:r>
              <a:rPr lang="en-US">
                <a:solidFill>
                  <a:schemeClr val="bg2">
                    <a:lumMod val="25000"/>
                  </a:schemeClr>
                </a:solidFill>
                <a:latin typeface="Georgia"/>
                <a:ea typeface="ＭＳ Ｐゴシック"/>
                <a:cs typeface="Calibri"/>
              </a:rPr>
              <a:t>Consul's GP-1 Generalized Poisson Regression Model</a:t>
            </a:r>
          </a:p>
          <a:p>
            <a:pPr marL="685800" lvl="1">
              <a:buFont typeface="Arial"/>
              <a:buChar char="•"/>
            </a:pPr>
            <a:r>
              <a:rPr lang="en-US">
                <a:solidFill>
                  <a:schemeClr val="bg2">
                    <a:lumMod val="25000"/>
                  </a:schemeClr>
                </a:solidFill>
                <a:latin typeface="Georgia"/>
                <a:ea typeface="ＭＳ Ｐゴシック"/>
                <a:cs typeface="Calibri"/>
              </a:rPr>
              <a:t>Model VFR counts as a modified Poisson Process</a:t>
            </a:r>
          </a:p>
          <a:p>
            <a:pPr marL="685800" lvl="1">
              <a:buFont typeface="Arial"/>
              <a:buChar char="•"/>
            </a:pPr>
            <a:r>
              <a:rPr lang="en-US">
                <a:solidFill>
                  <a:schemeClr val="bg2">
                    <a:lumMod val="25000"/>
                  </a:schemeClr>
                </a:solidFill>
                <a:latin typeface="Georgia"/>
                <a:ea typeface="ＭＳ Ｐゴシック"/>
                <a:cs typeface="Calibri"/>
              </a:rPr>
              <a:t>Introduces Dispersion parameter- allows difference in Mean and Variance</a:t>
            </a:r>
          </a:p>
          <a:p>
            <a:pPr marL="685800" lvl="1">
              <a:buFont typeface="Arial"/>
              <a:buChar char="•"/>
            </a:pPr>
            <a:r>
              <a:rPr lang="en-US">
                <a:solidFill>
                  <a:schemeClr val="bg2">
                    <a:lumMod val="25000"/>
                  </a:schemeClr>
                </a:solidFill>
                <a:latin typeface="Georgia"/>
                <a:ea typeface="ＭＳ Ｐゴシック"/>
                <a:cs typeface="Calibri"/>
              </a:rPr>
              <a:t>Handles Over-dispersed and Under-dispersed data</a:t>
            </a:r>
          </a:p>
          <a:p>
            <a:pPr marL="685800" lvl="1">
              <a:buFont typeface="Arial"/>
              <a:buChar char="•"/>
            </a:pPr>
            <a:r>
              <a:rPr lang="en-US">
                <a:solidFill>
                  <a:schemeClr val="bg2">
                    <a:lumMod val="25000"/>
                  </a:schemeClr>
                </a:solidFill>
                <a:latin typeface="Georgia"/>
                <a:ea typeface="ＭＳ Ｐゴシック"/>
                <a:cs typeface="Calibri"/>
              </a:rPr>
              <a:t>Random selection of Training /Test- set 80%/20%</a:t>
            </a:r>
            <a:endParaRPr lang="en-US">
              <a:solidFill>
                <a:schemeClr val="bg2">
                  <a:lumMod val="25000"/>
                </a:schemeClr>
              </a:solidFill>
            </a:endParaRPr>
          </a:p>
          <a:p>
            <a:pPr marL="685800" lvl="1">
              <a:buFont typeface="Arial"/>
              <a:buChar char="•"/>
            </a:pPr>
            <a:endParaRPr lang="en-US">
              <a:solidFill>
                <a:schemeClr val="bg2">
                  <a:lumMod val="25000"/>
                </a:schemeClr>
              </a:solidFill>
              <a:latin typeface="Georgia"/>
              <a:ea typeface="ＭＳ Ｐゴシック"/>
              <a:cs typeface="Calibri"/>
            </a:endParaRPr>
          </a:p>
          <a:p>
            <a:pPr marL="685800" lvl="1">
              <a:buFont typeface="Arial"/>
              <a:buChar char="•"/>
            </a:pPr>
            <a:endParaRPr lang="en-US">
              <a:solidFill>
                <a:schemeClr val="bg2">
                  <a:lumMod val="25000"/>
                </a:schemeClr>
              </a:solidFill>
              <a:latin typeface="Georgia"/>
              <a:ea typeface="ＭＳ Ｐゴシック"/>
              <a:cs typeface="Calibri"/>
            </a:endParaRPr>
          </a:p>
          <a:p>
            <a:pPr marL="400050" lvl="1" indent="0">
              <a:buNone/>
            </a:pPr>
            <a:endParaRPr lang="en-US">
              <a:solidFill>
                <a:schemeClr val="bg2">
                  <a:lumMod val="25000"/>
                </a:schemeClr>
              </a:solidFill>
              <a:latin typeface="Georgia"/>
              <a:ea typeface="ＭＳ Ｐゴシック"/>
              <a:cs typeface="Calibri"/>
            </a:endParaRPr>
          </a:p>
        </p:txBody>
      </p:sp>
      <p:pic>
        <p:nvPicPr>
          <p:cNvPr id="5" name="Picture 5" descr="Text&#10;&#10;Description automatically generated">
            <a:extLst>
              <a:ext uri="{FF2B5EF4-FFF2-40B4-BE49-F238E27FC236}">
                <a16:creationId xmlns:a16="http://schemas.microsoft.com/office/drawing/2014/main" id="{FCB8684E-C06F-C71B-154C-A397021E7F02}"/>
              </a:ext>
            </a:extLst>
          </p:cNvPr>
          <p:cNvPicPr>
            <a:picLocks noChangeAspect="1"/>
          </p:cNvPicPr>
          <p:nvPr/>
        </p:nvPicPr>
        <p:blipFill>
          <a:blip r:embed="rId8"/>
          <a:stretch>
            <a:fillRect/>
          </a:stretch>
        </p:blipFill>
        <p:spPr>
          <a:xfrm>
            <a:off x="2002713" y="3429000"/>
            <a:ext cx="5660570" cy="2913469"/>
          </a:xfrm>
          <a:prstGeom prst="rect">
            <a:avLst/>
          </a:prstGeom>
        </p:spPr>
      </p:pic>
      <p:sp>
        <p:nvSpPr>
          <p:cNvPr id="6" name="TextBox 5">
            <a:extLst>
              <a:ext uri="{FF2B5EF4-FFF2-40B4-BE49-F238E27FC236}">
                <a16:creationId xmlns:a16="http://schemas.microsoft.com/office/drawing/2014/main" id="{C47DC5BF-206A-45AF-8AF2-843A36D7FDF3}"/>
              </a:ext>
            </a:extLst>
          </p:cNvPr>
          <p:cNvSpPr txBox="1"/>
          <p:nvPr/>
        </p:nvSpPr>
        <p:spPr>
          <a:xfrm>
            <a:off x="2002713" y="6192746"/>
            <a:ext cx="7287572" cy="369332"/>
          </a:xfrm>
          <a:prstGeom prst="rect">
            <a:avLst/>
          </a:prstGeom>
          <a:noFill/>
        </p:spPr>
        <p:txBody>
          <a:bodyPr wrap="none" rtlCol="0">
            <a:spAutoFit/>
          </a:bodyPr>
          <a:lstStyle/>
          <a:p>
            <a:r>
              <a:rPr lang="en-US" sz="1100"/>
              <a:t>Image Copyright Sachin Date https://timeseriesreasoning.com/contents/generalized-poisson-regression-model</a:t>
            </a:r>
            <a:r>
              <a:rPr lang="en-US"/>
              <a:t>/</a:t>
            </a:r>
          </a:p>
        </p:txBody>
      </p:sp>
      <p:sp>
        <p:nvSpPr>
          <p:cNvPr id="10" name="Oval 9">
            <a:extLst>
              <a:ext uri="{FF2B5EF4-FFF2-40B4-BE49-F238E27FC236}">
                <a16:creationId xmlns:a16="http://schemas.microsoft.com/office/drawing/2014/main" id="{DD47966D-31E4-4E56-A9F1-54A309A60BD9}"/>
              </a:ext>
            </a:extLst>
          </p:cNvPr>
          <p:cNvSpPr/>
          <p:nvPr/>
        </p:nvSpPr>
        <p:spPr>
          <a:xfrm>
            <a:off x="6182361" y="3537859"/>
            <a:ext cx="293914" cy="522514"/>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3DB8A4B-1A3D-4D10-B334-C3E386B09823}"/>
              </a:ext>
            </a:extLst>
          </p:cNvPr>
          <p:cNvSpPr/>
          <p:nvPr/>
        </p:nvSpPr>
        <p:spPr>
          <a:xfrm>
            <a:off x="5820670" y="4845643"/>
            <a:ext cx="293914" cy="522514"/>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F20F40C-AF5F-460B-850B-539971ADD8D8}"/>
              </a:ext>
            </a:extLst>
          </p:cNvPr>
          <p:cNvSpPr/>
          <p:nvPr/>
        </p:nvSpPr>
        <p:spPr>
          <a:xfrm>
            <a:off x="5989398" y="5750069"/>
            <a:ext cx="293914" cy="522514"/>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D92266-0886-4400-AC3F-822A6B9F895C}"/>
              </a:ext>
            </a:extLst>
          </p:cNvPr>
          <p:cNvSpPr/>
          <p:nvPr/>
        </p:nvSpPr>
        <p:spPr>
          <a:xfrm>
            <a:off x="4701180" y="3537859"/>
            <a:ext cx="293914" cy="380998"/>
          </a:xfrm>
          <a:prstGeom prst="ellipse">
            <a:avLst/>
          </a:prstGeom>
          <a:solidFill>
            <a:srgbClr val="00B0F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8BDE7856-7117-7048-09B9-EA65F04538DA}"/>
              </a:ext>
            </a:extLst>
          </p:cNvPr>
          <p:cNvSpPr>
            <a:spLocks noGrp="1"/>
          </p:cNvSpPr>
          <p:nvPr>
            <p:ph type="sldNum" sz="quarter" idx="12"/>
          </p:nvPr>
        </p:nvSpPr>
        <p:spPr>
          <a:xfrm>
            <a:off x="202365" y="6161015"/>
            <a:ext cx="683339" cy="365125"/>
          </a:xfrm>
        </p:spPr>
        <p:txBody>
          <a:bodyPr/>
          <a:lstStyle/>
          <a:p>
            <a:fld id="{39D29960-F3C6-4657-8026-3CCA2BC56830}" type="slidenum">
              <a:rPr lang="en-US" sz="1600" dirty="0" smtClean="0">
                <a:solidFill>
                  <a:schemeClr val="tx1"/>
                </a:solidFill>
              </a:rPr>
              <a:t>14</a:t>
            </a:fld>
            <a:endParaRPr lang="en-US" sz="1600">
              <a:solidFill>
                <a:schemeClr val="tx1"/>
              </a:solidFill>
            </a:endParaRPr>
          </a:p>
        </p:txBody>
      </p:sp>
    </p:spTree>
    <p:extLst>
      <p:ext uri="{BB962C8B-B14F-4D97-AF65-F5344CB8AC3E}">
        <p14:creationId xmlns:p14="http://schemas.microsoft.com/office/powerpoint/2010/main" val="688068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10" descr="Logo, company name&#10;&#10;Description automatically generated">
            <a:extLst>
              <a:ext uri="{FF2B5EF4-FFF2-40B4-BE49-F238E27FC236}">
                <a16:creationId xmlns:a16="http://schemas.microsoft.com/office/drawing/2014/main" id="{3D663C73-1440-440A-91D1-CF243AAE8A7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161337" y="5750069"/>
            <a:ext cx="890080" cy="101268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ederal Aviation Administration - Wikipedia">
            <a:extLst>
              <a:ext uri="{FF2B5EF4-FFF2-40B4-BE49-F238E27FC236}">
                <a16:creationId xmlns:a16="http://schemas.microsoft.com/office/drawing/2014/main" id="{F37712C3-8305-D441-6437-F085A4A980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517" y="187718"/>
            <a:ext cx="546056" cy="5460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A6A447FE-38E3-A5D9-3584-A7DFA5C62EDE}"/>
              </a:ext>
            </a:extLst>
          </p:cNvPr>
          <p:cNvSpPr txBox="1">
            <a:spLocks/>
          </p:cNvSpPr>
          <p:nvPr/>
        </p:nvSpPr>
        <p:spPr>
          <a:xfrm>
            <a:off x="167236" y="842389"/>
            <a:ext cx="1023253" cy="521474"/>
          </a:xfrm>
          <a:prstGeom prst="rect">
            <a:avLst/>
          </a:prstGeom>
          <a:solidFill>
            <a:schemeClr val="bg1"/>
          </a:solid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1200">
              <a:solidFill>
                <a:schemeClr val="tx1"/>
              </a:solidFill>
              <a:latin typeface="Georgia" panose="02040502050405020303" pitchFamily="18" charset="0"/>
            </a:endParaRPr>
          </a:p>
        </p:txBody>
      </p:sp>
      <p:sp>
        <p:nvSpPr>
          <p:cNvPr id="4" name="TextBox 3">
            <a:extLst>
              <a:ext uri="{FF2B5EF4-FFF2-40B4-BE49-F238E27FC236}">
                <a16:creationId xmlns:a16="http://schemas.microsoft.com/office/drawing/2014/main" id="{795DC633-7342-DC6F-DD5D-54C27CB704A9}"/>
              </a:ext>
            </a:extLst>
          </p:cNvPr>
          <p:cNvSpPr txBox="1"/>
          <p:nvPr/>
        </p:nvSpPr>
        <p:spPr>
          <a:xfrm>
            <a:off x="43543" y="841828"/>
            <a:ext cx="12645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Georgia"/>
              </a:rPr>
              <a:t>FLIGHTIFY</a:t>
            </a:r>
            <a:endParaRPr lang="en-US" b="1"/>
          </a:p>
        </p:txBody>
      </p:sp>
      <p:pic>
        <p:nvPicPr>
          <p:cNvPr id="7" name="Picture 28">
            <a:extLst>
              <a:ext uri="{FF2B5EF4-FFF2-40B4-BE49-F238E27FC236}">
                <a16:creationId xmlns:a16="http://schemas.microsoft.com/office/drawing/2014/main" id="{38B9F509-F376-D1DE-9C52-0A4E941D479C}"/>
              </a:ext>
            </a:extLst>
          </p:cNvPr>
          <p:cNvPicPr>
            <a:picLocks noChangeAspect="1"/>
          </p:cNvPicPr>
          <p:nvPr/>
        </p:nvPicPr>
        <p:blipFill>
          <a:blip r:embed="rId5"/>
          <a:stretch>
            <a:fillRect/>
          </a:stretch>
        </p:blipFill>
        <p:spPr>
          <a:xfrm>
            <a:off x="200935" y="792163"/>
            <a:ext cx="949776" cy="48532"/>
          </a:xfrm>
          <a:prstGeom prst="rect">
            <a:avLst/>
          </a:prstGeom>
        </p:spPr>
      </p:pic>
      <p:pic>
        <p:nvPicPr>
          <p:cNvPr id="15" name="Picture 30">
            <a:extLst>
              <a:ext uri="{FF2B5EF4-FFF2-40B4-BE49-F238E27FC236}">
                <a16:creationId xmlns:a16="http://schemas.microsoft.com/office/drawing/2014/main" id="{872EBCC3-F953-7B5D-3D8D-21EAE8832277}"/>
              </a:ext>
            </a:extLst>
          </p:cNvPr>
          <p:cNvPicPr>
            <a:picLocks noChangeAspect="1"/>
          </p:cNvPicPr>
          <p:nvPr/>
        </p:nvPicPr>
        <p:blipFill>
          <a:blip r:embed="rId6"/>
          <a:stretch>
            <a:fillRect/>
          </a:stretch>
        </p:blipFill>
        <p:spPr>
          <a:xfrm>
            <a:off x="1425803" y="125412"/>
            <a:ext cx="96610" cy="901247"/>
          </a:xfrm>
          <a:prstGeom prst="rect">
            <a:avLst/>
          </a:prstGeom>
        </p:spPr>
      </p:pic>
      <p:sp>
        <p:nvSpPr>
          <p:cNvPr id="17" name="Title 1">
            <a:extLst>
              <a:ext uri="{FF2B5EF4-FFF2-40B4-BE49-F238E27FC236}">
                <a16:creationId xmlns:a16="http://schemas.microsoft.com/office/drawing/2014/main" id="{6DE20DEB-181C-CA1D-EAE7-D1ADCA15B626}"/>
              </a:ext>
            </a:extLst>
          </p:cNvPr>
          <p:cNvSpPr txBox="1">
            <a:spLocks/>
          </p:cNvSpPr>
          <p:nvPr/>
        </p:nvSpPr>
        <p:spPr>
          <a:xfrm>
            <a:off x="1803066" y="262837"/>
            <a:ext cx="8596668" cy="61764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b="1">
                <a:solidFill>
                  <a:schemeClr val="tx1"/>
                </a:solidFill>
                <a:latin typeface="Georgia"/>
              </a:rPr>
              <a:t>Machine Learning Model Results</a:t>
            </a:r>
          </a:p>
        </p:txBody>
      </p:sp>
      <p:sp>
        <p:nvSpPr>
          <p:cNvPr id="5" name="TextBox 4">
            <a:extLst>
              <a:ext uri="{FF2B5EF4-FFF2-40B4-BE49-F238E27FC236}">
                <a16:creationId xmlns:a16="http://schemas.microsoft.com/office/drawing/2014/main" id="{0AE9370D-E501-4BED-B700-AD3F3F26FE94}"/>
              </a:ext>
            </a:extLst>
          </p:cNvPr>
          <p:cNvSpPr txBox="1"/>
          <p:nvPr/>
        </p:nvSpPr>
        <p:spPr>
          <a:xfrm>
            <a:off x="8219397" y="1549429"/>
            <a:ext cx="3300369" cy="1754326"/>
          </a:xfrm>
          <a:prstGeom prst="rect">
            <a:avLst/>
          </a:prstGeom>
          <a:noFill/>
          <a:ln>
            <a:noFill/>
          </a:ln>
        </p:spPr>
        <p:txBody>
          <a:bodyPr wrap="square" rtlCol="0">
            <a:spAutoFit/>
          </a:bodyPr>
          <a:lstStyle/>
          <a:p>
            <a:pPr marL="285750" indent="-285750">
              <a:buFont typeface="Arial" panose="020B0604020202020204" pitchFamily="34" charset="0"/>
              <a:buChar char="•"/>
            </a:pPr>
            <a:r>
              <a:rPr lang="en-US"/>
              <a:t>P-values</a:t>
            </a:r>
          </a:p>
          <a:p>
            <a:pPr marL="285750" indent="-285750">
              <a:buFont typeface="Arial" panose="020B0604020202020204" pitchFamily="34" charset="0"/>
              <a:buChar char="•"/>
            </a:pPr>
            <a:r>
              <a:rPr lang="en-US"/>
              <a:t>Log-Likelihood</a:t>
            </a:r>
          </a:p>
          <a:p>
            <a:pPr marL="285750" indent="-285750">
              <a:buFont typeface="Arial" panose="020B0604020202020204" pitchFamily="34" charset="0"/>
              <a:buChar char="•"/>
            </a:pPr>
            <a:r>
              <a:rPr lang="en-US"/>
              <a:t>LL-Null</a:t>
            </a:r>
          </a:p>
          <a:p>
            <a:pPr marL="285750" indent="-285750">
              <a:buFont typeface="Arial" panose="020B0604020202020204" pitchFamily="34" charset="0"/>
              <a:buChar char="•"/>
            </a:pPr>
            <a:r>
              <a:rPr lang="en-US"/>
              <a:t>Pseudo R-Squared = </a:t>
            </a:r>
          </a:p>
          <a:p>
            <a:r>
              <a:rPr lang="en-US"/>
              <a:t>    1-(</a:t>
            </a:r>
            <a:r>
              <a:rPr lang="en-US" err="1"/>
              <a:t>Log_Likelihood</a:t>
            </a:r>
            <a:r>
              <a:rPr lang="en-US"/>
              <a:t>/</a:t>
            </a:r>
            <a:r>
              <a:rPr lang="en-US" err="1"/>
              <a:t>LL_Null</a:t>
            </a:r>
            <a:r>
              <a:rPr lang="en-US"/>
              <a:t>)</a:t>
            </a:r>
          </a:p>
          <a:p>
            <a:pPr marL="285750" indent="-285750">
              <a:buFont typeface="Arial" panose="020B0604020202020204" pitchFamily="34" charset="0"/>
              <a:buChar char="•"/>
            </a:pPr>
            <a:r>
              <a:rPr lang="en-US" err="1"/>
              <a:t>LLr</a:t>
            </a:r>
            <a:r>
              <a:rPr lang="en-US"/>
              <a:t> p-value</a:t>
            </a:r>
          </a:p>
        </p:txBody>
      </p:sp>
      <p:pic>
        <p:nvPicPr>
          <p:cNvPr id="11" name="Picture 10">
            <a:extLst>
              <a:ext uri="{FF2B5EF4-FFF2-40B4-BE49-F238E27FC236}">
                <a16:creationId xmlns:a16="http://schemas.microsoft.com/office/drawing/2014/main" id="{F905D74A-3C5E-4A5D-8B85-195044816702}"/>
              </a:ext>
            </a:extLst>
          </p:cNvPr>
          <p:cNvPicPr>
            <a:picLocks noChangeAspect="1"/>
          </p:cNvPicPr>
          <p:nvPr/>
        </p:nvPicPr>
        <p:blipFill>
          <a:blip r:embed="rId7"/>
          <a:stretch>
            <a:fillRect/>
          </a:stretch>
        </p:blipFill>
        <p:spPr>
          <a:xfrm>
            <a:off x="1002392" y="1361760"/>
            <a:ext cx="7208005" cy="4807977"/>
          </a:xfrm>
          <a:prstGeom prst="rect">
            <a:avLst/>
          </a:prstGeom>
        </p:spPr>
      </p:pic>
      <p:sp>
        <p:nvSpPr>
          <p:cNvPr id="8" name="Rectangle: Rounded Corners 7">
            <a:extLst>
              <a:ext uri="{FF2B5EF4-FFF2-40B4-BE49-F238E27FC236}">
                <a16:creationId xmlns:a16="http://schemas.microsoft.com/office/drawing/2014/main" id="{AE120FD6-6269-4342-982B-A198CEA3F1AB}"/>
              </a:ext>
            </a:extLst>
          </p:cNvPr>
          <p:cNvSpPr/>
          <p:nvPr/>
        </p:nvSpPr>
        <p:spPr>
          <a:xfrm>
            <a:off x="4419600" y="2950029"/>
            <a:ext cx="3657600" cy="810926"/>
          </a:xfrm>
          <a:prstGeom prst="round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BC2ACAB3-B408-4AC0-B166-A23A51C594C7}"/>
              </a:ext>
            </a:extLst>
          </p:cNvPr>
          <p:cNvSpPr/>
          <p:nvPr/>
        </p:nvSpPr>
        <p:spPr>
          <a:xfrm>
            <a:off x="5094514" y="3842657"/>
            <a:ext cx="914400" cy="2273418"/>
          </a:xfrm>
          <a:prstGeom prst="roundRect">
            <a:avLst/>
          </a:prstGeom>
          <a:solidFill>
            <a:srgbClr val="FFFF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ACB2408-77E4-4AA6-AD18-7E5B7A5A6695}"/>
              </a:ext>
            </a:extLst>
          </p:cNvPr>
          <p:cNvSpPr/>
          <p:nvPr/>
        </p:nvSpPr>
        <p:spPr>
          <a:xfrm>
            <a:off x="968603" y="3951515"/>
            <a:ext cx="914400" cy="2164560"/>
          </a:xfrm>
          <a:prstGeom prst="roundRect">
            <a:avLst/>
          </a:prstGeom>
          <a:solidFill>
            <a:srgbClr val="00B05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AAD88D70-32C1-144F-CE8A-2688B7605BC9}"/>
              </a:ext>
            </a:extLst>
          </p:cNvPr>
          <p:cNvSpPr>
            <a:spLocks noGrp="1"/>
          </p:cNvSpPr>
          <p:nvPr>
            <p:ph type="sldNum" sz="quarter" idx="12"/>
          </p:nvPr>
        </p:nvSpPr>
        <p:spPr>
          <a:xfrm>
            <a:off x="233853" y="6173610"/>
            <a:ext cx="683339" cy="365125"/>
          </a:xfrm>
        </p:spPr>
        <p:txBody>
          <a:bodyPr/>
          <a:lstStyle/>
          <a:p>
            <a:fld id="{39D29960-F3C6-4657-8026-3CCA2BC56830}" type="slidenum">
              <a:rPr lang="en-US" sz="1600" dirty="0" smtClean="0">
                <a:solidFill>
                  <a:schemeClr val="tx1"/>
                </a:solidFill>
              </a:rPr>
              <a:t>15</a:t>
            </a:fld>
            <a:endParaRPr lang="en-US" sz="1600">
              <a:solidFill>
                <a:schemeClr val="tx1"/>
              </a:solidFill>
            </a:endParaRPr>
          </a:p>
        </p:txBody>
      </p:sp>
    </p:spTree>
    <p:extLst>
      <p:ext uri="{BB962C8B-B14F-4D97-AF65-F5344CB8AC3E}">
        <p14:creationId xmlns:p14="http://schemas.microsoft.com/office/powerpoint/2010/main" val="1094936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Logo, company name&#10;&#10;Description automatically generated">
            <a:extLst>
              <a:ext uri="{FF2B5EF4-FFF2-40B4-BE49-F238E27FC236}">
                <a16:creationId xmlns:a16="http://schemas.microsoft.com/office/drawing/2014/main" id="{04739506-79B3-3B09-922B-DC5CC8BFAA0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161337" y="5750069"/>
            <a:ext cx="890080" cy="10126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ederal Aviation Administration - Wikipedia">
            <a:extLst>
              <a:ext uri="{FF2B5EF4-FFF2-40B4-BE49-F238E27FC236}">
                <a16:creationId xmlns:a16="http://schemas.microsoft.com/office/drawing/2014/main" id="{E09434E0-1ED8-705F-C002-12BBEBA7E9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517" y="187718"/>
            <a:ext cx="546056" cy="5460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A6D0281A-762D-7CAA-F74A-67569BE9A23F}"/>
              </a:ext>
            </a:extLst>
          </p:cNvPr>
          <p:cNvSpPr txBox="1">
            <a:spLocks/>
          </p:cNvSpPr>
          <p:nvPr/>
        </p:nvSpPr>
        <p:spPr>
          <a:xfrm>
            <a:off x="167236" y="842389"/>
            <a:ext cx="1023253" cy="521474"/>
          </a:xfrm>
          <a:prstGeom prst="rect">
            <a:avLst/>
          </a:prstGeom>
          <a:solidFill>
            <a:schemeClr val="bg1"/>
          </a:solid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1200">
              <a:solidFill>
                <a:schemeClr val="tx1"/>
              </a:solidFill>
              <a:latin typeface="Georgia" panose="02040502050405020303" pitchFamily="18" charset="0"/>
            </a:endParaRPr>
          </a:p>
        </p:txBody>
      </p:sp>
      <p:sp>
        <p:nvSpPr>
          <p:cNvPr id="13" name="TextBox 12">
            <a:extLst>
              <a:ext uri="{FF2B5EF4-FFF2-40B4-BE49-F238E27FC236}">
                <a16:creationId xmlns:a16="http://schemas.microsoft.com/office/drawing/2014/main" id="{14C1B738-90E9-68D6-E5F9-2307A585D4AE}"/>
              </a:ext>
            </a:extLst>
          </p:cNvPr>
          <p:cNvSpPr txBox="1"/>
          <p:nvPr/>
        </p:nvSpPr>
        <p:spPr>
          <a:xfrm>
            <a:off x="43543" y="841828"/>
            <a:ext cx="12645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Georgia"/>
              </a:rPr>
              <a:t>FLIGHTIFY</a:t>
            </a:r>
            <a:endParaRPr lang="en-US" b="1"/>
          </a:p>
        </p:txBody>
      </p:sp>
      <p:pic>
        <p:nvPicPr>
          <p:cNvPr id="15" name="Picture 28">
            <a:extLst>
              <a:ext uri="{FF2B5EF4-FFF2-40B4-BE49-F238E27FC236}">
                <a16:creationId xmlns:a16="http://schemas.microsoft.com/office/drawing/2014/main" id="{2531842E-7C14-FE2F-684A-E86C09E714DF}"/>
              </a:ext>
            </a:extLst>
          </p:cNvPr>
          <p:cNvPicPr>
            <a:picLocks noChangeAspect="1"/>
          </p:cNvPicPr>
          <p:nvPr/>
        </p:nvPicPr>
        <p:blipFill>
          <a:blip r:embed="rId6"/>
          <a:stretch>
            <a:fillRect/>
          </a:stretch>
        </p:blipFill>
        <p:spPr>
          <a:xfrm>
            <a:off x="200935" y="792163"/>
            <a:ext cx="949776" cy="48532"/>
          </a:xfrm>
          <a:prstGeom prst="rect">
            <a:avLst/>
          </a:prstGeom>
        </p:spPr>
      </p:pic>
      <p:pic>
        <p:nvPicPr>
          <p:cNvPr id="17" name="Picture 30">
            <a:extLst>
              <a:ext uri="{FF2B5EF4-FFF2-40B4-BE49-F238E27FC236}">
                <a16:creationId xmlns:a16="http://schemas.microsoft.com/office/drawing/2014/main" id="{C57C8DAD-AD47-E92C-6001-334935E8FFEA}"/>
              </a:ext>
            </a:extLst>
          </p:cNvPr>
          <p:cNvPicPr>
            <a:picLocks noChangeAspect="1"/>
          </p:cNvPicPr>
          <p:nvPr/>
        </p:nvPicPr>
        <p:blipFill>
          <a:blip r:embed="rId7"/>
          <a:stretch>
            <a:fillRect/>
          </a:stretch>
        </p:blipFill>
        <p:spPr>
          <a:xfrm>
            <a:off x="1425803" y="125412"/>
            <a:ext cx="96610" cy="901247"/>
          </a:xfrm>
          <a:prstGeom prst="rect">
            <a:avLst/>
          </a:prstGeom>
        </p:spPr>
      </p:pic>
      <p:sp>
        <p:nvSpPr>
          <p:cNvPr id="19" name="Title 1">
            <a:extLst>
              <a:ext uri="{FF2B5EF4-FFF2-40B4-BE49-F238E27FC236}">
                <a16:creationId xmlns:a16="http://schemas.microsoft.com/office/drawing/2014/main" id="{C9545A17-334F-864A-1BD5-047C4414A816}"/>
              </a:ext>
            </a:extLst>
          </p:cNvPr>
          <p:cNvSpPr txBox="1">
            <a:spLocks/>
          </p:cNvSpPr>
          <p:nvPr/>
        </p:nvSpPr>
        <p:spPr>
          <a:xfrm>
            <a:off x="1803066" y="262837"/>
            <a:ext cx="8896025" cy="61764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b="1">
                <a:solidFill>
                  <a:schemeClr val="tx1"/>
                </a:solidFill>
                <a:latin typeface="Georgia"/>
              </a:rPr>
              <a:t>Machine Learning Visualizations </a:t>
            </a:r>
            <a:endParaRPr lang="en-US" sz="3000">
              <a:solidFill>
                <a:schemeClr val="tx1"/>
              </a:solidFill>
              <a:ea typeface="+mj-lt"/>
              <a:cs typeface="+mj-lt"/>
            </a:endParaRPr>
          </a:p>
          <a:p>
            <a:endParaRPr lang="en-US" sz="3000" b="1">
              <a:solidFill>
                <a:schemeClr val="tx1"/>
              </a:solidFill>
              <a:latin typeface="Georgia"/>
            </a:endParaRPr>
          </a:p>
        </p:txBody>
      </p:sp>
      <p:pic>
        <p:nvPicPr>
          <p:cNvPr id="4" name="Picture 6" descr="Chart&#10;&#10;Description automatically generated">
            <a:extLst>
              <a:ext uri="{FF2B5EF4-FFF2-40B4-BE49-F238E27FC236}">
                <a16:creationId xmlns:a16="http://schemas.microsoft.com/office/drawing/2014/main" id="{6D78993D-68EC-253A-B07F-74294A731984}"/>
              </a:ext>
            </a:extLst>
          </p:cNvPr>
          <p:cNvPicPr>
            <a:picLocks noChangeAspect="1"/>
          </p:cNvPicPr>
          <p:nvPr/>
        </p:nvPicPr>
        <p:blipFill>
          <a:blip r:embed="rId8"/>
          <a:stretch>
            <a:fillRect/>
          </a:stretch>
        </p:blipFill>
        <p:spPr>
          <a:xfrm>
            <a:off x="68201" y="1362938"/>
            <a:ext cx="5715420" cy="3231195"/>
          </a:xfrm>
          <a:prstGeom prst="rect">
            <a:avLst/>
          </a:prstGeom>
        </p:spPr>
      </p:pic>
      <p:pic>
        <p:nvPicPr>
          <p:cNvPr id="16" name="Picture 17" descr="Chart, scatter chart&#10;&#10;Description automatically generated">
            <a:extLst>
              <a:ext uri="{FF2B5EF4-FFF2-40B4-BE49-F238E27FC236}">
                <a16:creationId xmlns:a16="http://schemas.microsoft.com/office/drawing/2014/main" id="{467AC2EB-A770-D7C8-118A-63910CCFE339}"/>
              </a:ext>
            </a:extLst>
          </p:cNvPr>
          <p:cNvPicPr>
            <a:picLocks noChangeAspect="1"/>
          </p:cNvPicPr>
          <p:nvPr/>
        </p:nvPicPr>
        <p:blipFill>
          <a:blip r:embed="rId9"/>
          <a:stretch>
            <a:fillRect/>
          </a:stretch>
        </p:blipFill>
        <p:spPr>
          <a:xfrm>
            <a:off x="5848455" y="3374665"/>
            <a:ext cx="5344945" cy="3421896"/>
          </a:xfrm>
          <a:prstGeom prst="rect">
            <a:avLst/>
          </a:prstGeom>
        </p:spPr>
      </p:pic>
      <p:sp>
        <p:nvSpPr>
          <p:cNvPr id="6" name="Slide Number Placeholder 5">
            <a:extLst>
              <a:ext uri="{FF2B5EF4-FFF2-40B4-BE49-F238E27FC236}">
                <a16:creationId xmlns:a16="http://schemas.microsoft.com/office/drawing/2014/main" id="{2A2743AE-0CAB-FAC5-C3DE-43C480C2BFED}"/>
              </a:ext>
            </a:extLst>
          </p:cNvPr>
          <p:cNvSpPr>
            <a:spLocks noGrp="1"/>
          </p:cNvSpPr>
          <p:nvPr>
            <p:ph type="sldNum" sz="quarter" idx="12"/>
          </p:nvPr>
        </p:nvSpPr>
        <p:spPr>
          <a:xfrm>
            <a:off x="214961" y="6123230"/>
            <a:ext cx="683339" cy="365125"/>
          </a:xfrm>
        </p:spPr>
        <p:txBody>
          <a:bodyPr/>
          <a:lstStyle/>
          <a:p>
            <a:fld id="{39D29960-F3C6-4657-8026-3CCA2BC56830}" type="slidenum">
              <a:rPr lang="en-US" sz="1600" dirty="0" smtClean="0">
                <a:solidFill>
                  <a:schemeClr val="tx1"/>
                </a:solidFill>
              </a:rPr>
              <a:t>16</a:t>
            </a:fld>
            <a:endParaRPr lang="en-US" sz="1600">
              <a:solidFill>
                <a:schemeClr val="tx1"/>
              </a:solidFill>
            </a:endParaRPr>
          </a:p>
        </p:txBody>
      </p:sp>
    </p:spTree>
    <p:extLst>
      <p:ext uri="{BB962C8B-B14F-4D97-AF65-F5344CB8AC3E}">
        <p14:creationId xmlns:p14="http://schemas.microsoft.com/office/powerpoint/2010/main" val="3582216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Logo, company name&#10;&#10;Description automatically generated">
            <a:extLst>
              <a:ext uri="{FF2B5EF4-FFF2-40B4-BE49-F238E27FC236}">
                <a16:creationId xmlns:a16="http://schemas.microsoft.com/office/drawing/2014/main" id="{04739506-79B3-3B09-922B-DC5CC8BFAA0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161337" y="5750069"/>
            <a:ext cx="890080" cy="10126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ederal Aviation Administration - Wikipedia">
            <a:extLst>
              <a:ext uri="{FF2B5EF4-FFF2-40B4-BE49-F238E27FC236}">
                <a16:creationId xmlns:a16="http://schemas.microsoft.com/office/drawing/2014/main" id="{E09434E0-1ED8-705F-C002-12BBEBA7E9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517" y="187718"/>
            <a:ext cx="546056" cy="5460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A6D0281A-762D-7CAA-F74A-67569BE9A23F}"/>
              </a:ext>
            </a:extLst>
          </p:cNvPr>
          <p:cNvSpPr txBox="1">
            <a:spLocks/>
          </p:cNvSpPr>
          <p:nvPr/>
        </p:nvSpPr>
        <p:spPr>
          <a:xfrm>
            <a:off x="167236" y="842389"/>
            <a:ext cx="1023253" cy="521474"/>
          </a:xfrm>
          <a:prstGeom prst="rect">
            <a:avLst/>
          </a:prstGeom>
          <a:solidFill>
            <a:schemeClr val="bg1"/>
          </a:solid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1200">
              <a:solidFill>
                <a:schemeClr val="tx1"/>
              </a:solidFill>
              <a:latin typeface="Georgia" panose="02040502050405020303" pitchFamily="18" charset="0"/>
            </a:endParaRPr>
          </a:p>
        </p:txBody>
      </p:sp>
      <p:sp>
        <p:nvSpPr>
          <p:cNvPr id="13" name="TextBox 12">
            <a:extLst>
              <a:ext uri="{FF2B5EF4-FFF2-40B4-BE49-F238E27FC236}">
                <a16:creationId xmlns:a16="http://schemas.microsoft.com/office/drawing/2014/main" id="{14C1B738-90E9-68D6-E5F9-2307A585D4AE}"/>
              </a:ext>
            </a:extLst>
          </p:cNvPr>
          <p:cNvSpPr txBox="1"/>
          <p:nvPr/>
        </p:nvSpPr>
        <p:spPr>
          <a:xfrm>
            <a:off x="43543" y="841828"/>
            <a:ext cx="12645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Georgia"/>
              </a:rPr>
              <a:t>FLIGHTIFY</a:t>
            </a:r>
            <a:endParaRPr lang="en-US" b="1"/>
          </a:p>
        </p:txBody>
      </p:sp>
      <p:pic>
        <p:nvPicPr>
          <p:cNvPr id="15" name="Picture 28">
            <a:extLst>
              <a:ext uri="{FF2B5EF4-FFF2-40B4-BE49-F238E27FC236}">
                <a16:creationId xmlns:a16="http://schemas.microsoft.com/office/drawing/2014/main" id="{2531842E-7C14-FE2F-684A-E86C09E714DF}"/>
              </a:ext>
            </a:extLst>
          </p:cNvPr>
          <p:cNvPicPr>
            <a:picLocks noChangeAspect="1"/>
          </p:cNvPicPr>
          <p:nvPr/>
        </p:nvPicPr>
        <p:blipFill>
          <a:blip r:embed="rId5"/>
          <a:stretch>
            <a:fillRect/>
          </a:stretch>
        </p:blipFill>
        <p:spPr>
          <a:xfrm>
            <a:off x="200935" y="792163"/>
            <a:ext cx="949776" cy="48532"/>
          </a:xfrm>
          <a:prstGeom prst="rect">
            <a:avLst/>
          </a:prstGeom>
        </p:spPr>
      </p:pic>
      <p:pic>
        <p:nvPicPr>
          <p:cNvPr id="17" name="Picture 30">
            <a:extLst>
              <a:ext uri="{FF2B5EF4-FFF2-40B4-BE49-F238E27FC236}">
                <a16:creationId xmlns:a16="http://schemas.microsoft.com/office/drawing/2014/main" id="{C57C8DAD-AD47-E92C-6001-334935E8FFEA}"/>
              </a:ext>
            </a:extLst>
          </p:cNvPr>
          <p:cNvPicPr>
            <a:picLocks noChangeAspect="1"/>
          </p:cNvPicPr>
          <p:nvPr/>
        </p:nvPicPr>
        <p:blipFill>
          <a:blip r:embed="rId6"/>
          <a:stretch>
            <a:fillRect/>
          </a:stretch>
        </p:blipFill>
        <p:spPr>
          <a:xfrm>
            <a:off x="1425803" y="125412"/>
            <a:ext cx="96610" cy="901247"/>
          </a:xfrm>
          <a:prstGeom prst="rect">
            <a:avLst/>
          </a:prstGeom>
        </p:spPr>
      </p:pic>
      <p:sp>
        <p:nvSpPr>
          <p:cNvPr id="19" name="Title 1">
            <a:extLst>
              <a:ext uri="{FF2B5EF4-FFF2-40B4-BE49-F238E27FC236}">
                <a16:creationId xmlns:a16="http://schemas.microsoft.com/office/drawing/2014/main" id="{C9545A17-334F-864A-1BD5-047C4414A816}"/>
              </a:ext>
            </a:extLst>
          </p:cNvPr>
          <p:cNvSpPr txBox="1">
            <a:spLocks/>
          </p:cNvSpPr>
          <p:nvPr/>
        </p:nvSpPr>
        <p:spPr>
          <a:xfrm>
            <a:off x="1803066" y="262837"/>
            <a:ext cx="8896025" cy="61764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b="1">
                <a:solidFill>
                  <a:schemeClr val="tx1"/>
                </a:solidFill>
                <a:latin typeface="Georgia"/>
              </a:rPr>
              <a:t>Machine Learning Model Evaluation</a:t>
            </a:r>
            <a:endParaRPr lang="en-US" sz="3000">
              <a:solidFill>
                <a:schemeClr val="tx1"/>
              </a:solidFill>
            </a:endParaRPr>
          </a:p>
        </p:txBody>
      </p:sp>
      <p:pic>
        <p:nvPicPr>
          <p:cNvPr id="2" name="Picture 3" descr="Chart, bar chart&#10;&#10;Description automatically generated">
            <a:extLst>
              <a:ext uri="{FF2B5EF4-FFF2-40B4-BE49-F238E27FC236}">
                <a16:creationId xmlns:a16="http://schemas.microsoft.com/office/drawing/2014/main" id="{781FBB91-0560-77A3-844A-84386007E0C0}"/>
              </a:ext>
            </a:extLst>
          </p:cNvPr>
          <p:cNvPicPr>
            <a:picLocks noChangeAspect="1"/>
          </p:cNvPicPr>
          <p:nvPr/>
        </p:nvPicPr>
        <p:blipFill>
          <a:blip r:embed="rId7"/>
          <a:stretch>
            <a:fillRect/>
          </a:stretch>
        </p:blipFill>
        <p:spPr>
          <a:xfrm>
            <a:off x="2036102" y="1267652"/>
            <a:ext cx="6150901" cy="4322697"/>
          </a:xfrm>
          <a:prstGeom prst="rect">
            <a:avLst/>
          </a:prstGeom>
        </p:spPr>
      </p:pic>
      <p:sp>
        <p:nvSpPr>
          <p:cNvPr id="6" name="Slide Number Placeholder 5">
            <a:extLst>
              <a:ext uri="{FF2B5EF4-FFF2-40B4-BE49-F238E27FC236}">
                <a16:creationId xmlns:a16="http://schemas.microsoft.com/office/drawing/2014/main" id="{ED0AC420-7C1B-BDE2-D2C9-7C5808402C5F}"/>
              </a:ext>
            </a:extLst>
          </p:cNvPr>
          <p:cNvSpPr>
            <a:spLocks noGrp="1"/>
          </p:cNvSpPr>
          <p:nvPr>
            <p:ph type="sldNum" sz="quarter" idx="12"/>
          </p:nvPr>
        </p:nvSpPr>
        <p:spPr>
          <a:xfrm>
            <a:off x="240150" y="6072850"/>
            <a:ext cx="683339" cy="365125"/>
          </a:xfrm>
        </p:spPr>
        <p:txBody>
          <a:bodyPr/>
          <a:lstStyle/>
          <a:p>
            <a:fld id="{39D29960-F3C6-4657-8026-3CCA2BC56830}" type="slidenum">
              <a:rPr lang="en-US" sz="1600" dirty="0" smtClean="0">
                <a:solidFill>
                  <a:schemeClr val="tx1"/>
                </a:solidFill>
              </a:rPr>
              <a:t>17</a:t>
            </a:fld>
            <a:endParaRPr lang="en-US" sz="1600">
              <a:solidFill>
                <a:schemeClr val="tx1"/>
              </a:solidFill>
            </a:endParaRPr>
          </a:p>
        </p:txBody>
      </p:sp>
    </p:spTree>
    <p:extLst>
      <p:ext uri="{BB962C8B-B14F-4D97-AF65-F5344CB8AC3E}">
        <p14:creationId xmlns:p14="http://schemas.microsoft.com/office/powerpoint/2010/main" val="1601848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117664-E480-4683-982F-A7DC8FE7335D}"/>
              </a:ext>
            </a:extLst>
          </p:cNvPr>
          <p:cNvSpPr>
            <a:spLocks noGrp="1"/>
          </p:cNvSpPr>
          <p:nvPr>
            <p:ph idx="1"/>
          </p:nvPr>
        </p:nvSpPr>
        <p:spPr>
          <a:xfrm>
            <a:off x="1473866" y="1371090"/>
            <a:ext cx="8596668" cy="2228124"/>
          </a:xfrm>
        </p:spPr>
        <p:txBody>
          <a:bodyPr vert="horz" lIns="91440" tIns="45720" rIns="91440" bIns="45720" rtlCol="0" anchor="t">
            <a:normAutofit fontScale="85000" lnSpcReduction="20000"/>
          </a:bodyPr>
          <a:lstStyle/>
          <a:p>
            <a:pPr>
              <a:buFont typeface="'Wingdings 3',Sans-Serif"/>
              <a:buChar char=""/>
            </a:pPr>
            <a:r>
              <a:rPr lang="en-US">
                <a:solidFill>
                  <a:srgbClr val="404040"/>
                </a:solidFill>
                <a:latin typeface="Georgia"/>
                <a:ea typeface="ＭＳ Ｐゴシック"/>
                <a:cs typeface="Calibri"/>
              </a:rPr>
              <a:t>Iterates  500 airports</a:t>
            </a:r>
            <a:endParaRPr lang="en-US">
              <a:latin typeface="Trebuchet MS"/>
              <a:ea typeface="ＭＳ Ｐゴシック"/>
              <a:cs typeface="Calibri"/>
            </a:endParaRPr>
          </a:p>
          <a:p>
            <a:pPr>
              <a:buFont typeface="'Wingdings 3',Sans-Serif"/>
              <a:buChar char=""/>
            </a:pPr>
            <a:r>
              <a:rPr lang="en-US">
                <a:latin typeface="Georgia"/>
                <a:ea typeface="ＭＳ Ｐゴシック"/>
                <a:cs typeface="Calibri"/>
              </a:rPr>
              <a:t>No need to run Model Module every time</a:t>
            </a:r>
          </a:p>
          <a:p>
            <a:pPr marL="1028700" lvl="1">
              <a:buFont typeface="'Wingdings 3',Sans-Serif"/>
              <a:buChar char=""/>
            </a:pPr>
            <a:r>
              <a:rPr lang="en-US" sz="1800">
                <a:latin typeface="Georgia"/>
                <a:ea typeface="ＭＳ Ｐゴシック"/>
                <a:cs typeface="Calibri"/>
              </a:rPr>
              <a:t>Weather inputs pulled from Open Weather Map API</a:t>
            </a:r>
          </a:p>
          <a:p>
            <a:pPr marL="1428750" lvl="2">
              <a:buFont typeface="'Wingdings 3',Sans-Serif"/>
              <a:buChar char=""/>
            </a:pPr>
            <a:r>
              <a:rPr lang="en-US" sz="1600">
                <a:latin typeface="Georgia"/>
                <a:ea typeface="ＭＳ Ｐゴシック"/>
                <a:cs typeface="Calibri"/>
              </a:rPr>
              <a:t>Automatically pulls weather predictors for 500 airports</a:t>
            </a:r>
          </a:p>
          <a:p>
            <a:pPr marL="1428750" lvl="2">
              <a:buFont typeface="'Wingdings 3',Sans-Serif"/>
              <a:buChar char=""/>
            </a:pPr>
            <a:r>
              <a:rPr lang="en-US" sz="1600">
                <a:solidFill>
                  <a:srgbClr val="404040"/>
                </a:solidFill>
                <a:latin typeface="Georgia"/>
                <a:ea typeface="ＭＳ Ｐゴシック"/>
                <a:cs typeface="Calibri"/>
              </a:rPr>
              <a:t>JSON Response, builds Forecast DataFrame</a:t>
            </a:r>
            <a:endParaRPr lang="en-US" err="1">
              <a:solidFill>
                <a:srgbClr val="404040"/>
              </a:solidFill>
              <a:latin typeface="Georgia"/>
              <a:ea typeface="ＭＳ Ｐゴシック"/>
              <a:cs typeface="Calibri"/>
            </a:endParaRPr>
          </a:p>
          <a:p>
            <a:pPr marL="1028700" lvl="1">
              <a:buFont typeface="'Wingdings 3',Sans-Serif"/>
              <a:buChar char=""/>
            </a:pPr>
            <a:r>
              <a:rPr lang="en-US">
                <a:solidFill>
                  <a:srgbClr val="404040"/>
                </a:solidFill>
                <a:latin typeface="Georgia"/>
                <a:ea typeface="ＭＳ Ｐゴシック"/>
                <a:cs typeface="Calibri"/>
              </a:rPr>
              <a:t>Predict VFR Forecast for current and next 7 days</a:t>
            </a:r>
            <a:endParaRPr lang="en-US" sz="1800">
              <a:solidFill>
                <a:srgbClr val="404040"/>
              </a:solidFill>
              <a:latin typeface="Georgia"/>
              <a:ea typeface="ＭＳ Ｐゴシック"/>
              <a:cs typeface="Calibri"/>
            </a:endParaRPr>
          </a:p>
          <a:p>
            <a:pPr marL="1028700" lvl="1">
              <a:buFont typeface="'Wingdings 3',Sans-Serif"/>
              <a:buChar char=""/>
            </a:pPr>
            <a:r>
              <a:rPr lang="en-US">
                <a:solidFill>
                  <a:srgbClr val="404040"/>
                </a:solidFill>
                <a:latin typeface="Georgia"/>
                <a:ea typeface="ＭＳ Ｐゴシック"/>
                <a:cs typeface="Calibri"/>
              </a:rPr>
              <a:t>Create csv's for Dashboard and Shapefile Module</a:t>
            </a:r>
          </a:p>
          <a:p>
            <a:pPr marL="457200" lvl="1" indent="0">
              <a:buNone/>
            </a:pPr>
            <a:endParaRPr lang="en-US">
              <a:solidFill>
                <a:schemeClr val="bg2">
                  <a:lumMod val="25000"/>
                </a:schemeClr>
              </a:solidFill>
              <a:latin typeface="Georgia"/>
              <a:ea typeface="Calibri"/>
              <a:cs typeface="Calibri"/>
            </a:endParaRPr>
          </a:p>
          <a:p>
            <a:pPr lvl="1">
              <a:buFont typeface="Arial"/>
              <a:buChar char="•"/>
            </a:pPr>
            <a:endParaRPr lang="en-US">
              <a:solidFill>
                <a:schemeClr val="bg2">
                  <a:lumMod val="25000"/>
                </a:schemeClr>
              </a:solidFill>
              <a:latin typeface="Georgia"/>
              <a:cs typeface="Calibri"/>
            </a:endParaRPr>
          </a:p>
          <a:p>
            <a:pPr marL="0" indent="0">
              <a:buNone/>
            </a:pPr>
            <a:endParaRPr lang="en-US">
              <a:latin typeface="Georgia"/>
            </a:endParaRPr>
          </a:p>
        </p:txBody>
      </p:sp>
      <p:pic>
        <p:nvPicPr>
          <p:cNvPr id="7" name="Picture 10" descr="Logo, company name&#10;&#10;Description automatically generated">
            <a:extLst>
              <a:ext uri="{FF2B5EF4-FFF2-40B4-BE49-F238E27FC236}">
                <a16:creationId xmlns:a16="http://schemas.microsoft.com/office/drawing/2014/main" id="{115A0D2A-5717-931F-D1AB-333EFD6D270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161337" y="5750069"/>
            <a:ext cx="890080" cy="101268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Federal Aviation Administration - Wikipedia">
            <a:extLst>
              <a:ext uri="{FF2B5EF4-FFF2-40B4-BE49-F238E27FC236}">
                <a16:creationId xmlns:a16="http://schemas.microsoft.com/office/drawing/2014/main" id="{E05A16EC-D2A4-90E4-BCE1-50D70B27B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517" y="187718"/>
            <a:ext cx="546056" cy="5460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E65E3BAA-A185-BB88-B50D-A0EB805FF651}"/>
              </a:ext>
            </a:extLst>
          </p:cNvPr>
          <p:cNvSpPr txBox="1">
            <a:spLocks/>
          </p:cNvSpPr>
          <p:nvPr/>
        </p:nvSpPr>
        <p:spPr>
          <a:xfrm>
            <a:off x="167236" y="842389"/>
            <a:ext cx="1023253" cy="521474"/>
          </a:xfrm>
          <a:prstGeom prst="rect">
            <a:avLst/>
          </a:prstGeom>
          <a:solidFill>
            <a:schemeClr val="bg1"/>
          </a:solid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1200">
              <a:solidFill>
                <a:schemeClr val="tx1"/>
              </a:solidFill>
              <a:latin typeface="Georgia" panose="02040502050405020303" pitchFamily="18" charset="0"/>
            </a:endParaRPr>
          </a:p>
        </p:txBody>
      </p:sp>
      <p:sp>
        <p:nvSpPr>
          <p:cNvPr id="13" name="TextBox 12">
            <a:extLst>
              <a:ext uri="{FF2B5EF4-FFF2-40B4-BE49-F238E27FC236}">
                <a16:creationId xmlns:a16="http://schemas.microsoft.com/office/drawing/2014/main" id="{0F90CDF7-3AF1-1DA4-68F6-4DB7EC8C5165}"/>
              </a:ext>
            </a:extLst>
          </p:cNvPr>
          <p:cNvSpPr txBox="1"/>
          <p:nvPr/>
        </p:nvSpPr>
        <p:spPr>
          <a:xfrm>
            <a:off x="43543" y="841828"/>
            <a:ext cx="12645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Georgia"/>
              </a:rPr>
              <a:t>FLIGHTIFY</a:t>
            </a:r>
            <a:endParaRPr lang="en-US" b="1"/>
          </a:p>
        </p:txBody>
      </p:sp>
      <p:pic>
        <p:nvPicPr>
          <p:cNvPr id="15" name="Picture 28">
            <a:extLst>
              <a:ext uri="{FF2B5EF4-FFF2-40B4-BE49-F238E27FC236}">
                <a16:creationId xmlns:a16="http://schemas.microsoft.com/office/drawing/2014/main" id="{59F21EB8-C758-047D-1BC6-CD47552D844B}"/>
              </a:ext>
            </a:extLst>
          </p:cNvPr>
          <p:cNvPicPr>
            <a:picLocks noChangeAspect="1"/>
          </p:cNvPicPr>
          <p:nvPr/>
        </p:nvPicPr>
        <p:blipFill>
          <a:blip r:embed="rId5"/>
          <a:stretch>
            <a:fillRect/>
          </a:stretch>
        </p:blipFill>
        <p:spPr>
          <a:xfrm>
            <a:off x="200935" y="792163"/>
            <a:ext cx="949776" cy="48532"/>
          </a:xfrm>
          <a:prstGeom prst="rect">
            <a:avLst/>
          </a:prstGeom>
        </p:spPr>
      </p:pic>
      <p:pic>
        <p:nvPicPr>
          <p:cNvPr id="17" name="Picture 30">
            <a:extLst>
              <a:ext uri="{FF2B5EF4-FFF2-40B4-BE49-F238E27FC236}">
                <a16:creationId xmlns:a16="http://schemas.microsoft.com/office/drawing/2014/main" id="{FC65C0B1-AC0D-8363-5F59-C4BC7FE2E495}"/>
              </a:ext>
            </a:extLst>
          </p:cNvPr>
          <p:cNvPicPr>
            <a:picLocks noChangeAspect="1"/>
          </p:cNvPicPr>
          <p:nvPr/>
        </p:nvPicPr>
        <p:blipFill>
          <a:blip r:embed="rId6"/>
          <a:stretch>
            <a:fillRect/>
          </a:stretch>
        </p:blipFill>
        <p:spPr>
          <a:xfrm>
            <a:off x="1425803" y="125412"/>
            <a:ext cx="96610" cy="901247"/>
          </a:xfrm>
          <a:prstGeom prst="rect">
            <a:avLst/>
          </a:prstGeom>
        </p:spPr>
      </p:pic>
      <p:sp>
        <p:nvSpPr>
          <p:cNvPr id="19" name="Title 1">
            <a:extLst>
              <a:ext uri="{FF2B5EF4-FFF2-40B4-BE49-F238E27FC236}">
                <a16:creationId xmlns:a16="http://schemas.microsoft.com/office/drawing/2014/main" id="{BAA96537-2B39-F759-50CC-D479590833F2}"/>
              </a:ext>
            </a:extLst>
          </p:cNvPr>
          <p:cNvSpPr txBox="1">
            <a:spLocks/>
          </p:cNvSpPr>
          <p:nvPr/>
        </p:nvSpPr>
        <p:spPr>
          <a:xfrm>
            <a:off x="1803066" y="262837"/>
            <a:ext cx="8596668" cy="61764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b="1">
                <a:solidFill>
                  <a:schemeClr val="tx1"/>
                </a:solidFill>
                <a:latin typeface="Georgia"/>
              </a:rPr>
              <a:t>Forecast Future VFR</a:t>
            </a:r>
            <a:endParaRPr lang="en-US">
              <a:solidFill>
                <a:schemeClr val="tx1"/>
              </a:solidFill>
            </a:endParaRPr>
          </a:p>
        </p:txBody>
      </p:sp>
      <p:pic>
        <p:nvPicPr>
          <p:cNvPr id="6" name="Picture 5">
            <a:extLst>
              <a:ext uri="{FF2B5EF4-FFF2-40B4-BE49-F238E27FC236}">
                <a16:creationId xmlns:a16="http://schemas.microsoft.com/office/drawing/2014/main" id="{1EA8458F-6370-4D47-9417-B42A28E9B1FA}"/>
              </a:ext>
            </a:extLst>
          </p:cNvPr>
          <p:cNvPicPr>
            <a:picLocks noChangeAspect="1"/>
          </p:cNvPicPr>
          <p:nvPr/>
        </p:nvPicPr>
        <p:blipFill>
          <a:blip r:embed="rId7"/>
          <a:stretch>
            <a:fillRect/>
          </a:stretch>
        </p:blipFill>
        <p:spPr>
          <a:xfrm>
            <a:off x="688545" y="4409105"/>
            <a:ext cx="8545118" cy="1713253"/>
          </a:xfrm>
          <a:prstGeom prst="rect">
            <a:avLst/>
          </a:prstGeom>
        </p:spPr>
      </p:pic>
      <p:sp>
        <p:nvSpPr>
          <p:cNvPr id="8" name="TextBox 7">
            <a:extLst>
              <a:ext uri="{FF2B5EF4-FFF2-40B4-BE49-F238E27FC236}">
                <a16:creationId xmlns:a16="http://schemas.microsoft.com/office/drawing/2014/main" id="{AC9FF2F8-39D6-41EA-93B1-D5CBDE5BAB54}"/>
              </a:ext>
            </a:extLst>
          </p:cNvPr>
          <p:cNvSpPr txBox="1"/>
          <p:nvPr/>
        </p:nvSpPr>
        <p:spPr>
          <a:xfrm>
            <a:off x="894727" y="3641971"/>
            <a:ext cx="4127220" cy="646331"/>
          </a:xfrm>
          <a:prstGeom prst="rect">
            <a:avLst/>
          </a:prstGeom>
          <a:noFill/>
        </p:spPr>
        <p:txBody>
          <a:bodyPr wrap="none" rtlCol="0">
            <a:spAutoFit/>
          </a:bodyPr>
          <a:lstStyle/>
          <a:p>
            <a:r>
              <a:rPr lang="en-US"/>
              <a:t>ACY Atlantic City International Airport</a:t>
            </a:r>
          </a:p>
          <a:p>
            <a:r>
              <a:rPr lang="en-US"/>
              <a:t>API Pull</a:t>
            </a:r>
          </a:p>
        </p:txBody>
      </p:sp>
      <p:graphicFrame>
        <p:nvGraphicFramePr>
          <p:cNvPr id="22" name="Table 22">
            <a:extLst>
              <a:ext uri="{FF2B5EF4-FFF2-40B4-BE49-F238E27FC236}">
                <a16:creationId xmlns:a16="http://schemas.microsoft.com/office/drawing/2014/main" id="{91DF4B54-2FCD-42B9-8EE3-8166670C870C}"/>
              </a:ext>
            </a:extLst>
          </p:cNvPr>
          <p:cNvGraphicFramePr>
            <a:graphicFrameLocks noGrp="1"/>
          </p:cNvGraphicFramePr>
          <p:nvPr>
            <p:extLst>
              <p:ext uri="{D42A27DB-BD31-4B8C-83A1-F6EECF244321}">
                <p14:modId xmlns:p14="http://schemas.microsoft.com/office/powerpoint/2010/main" val="1248932848"/>
              </p:ext>
            </p:extLst>
          </p:nvPr>
        </p:nvGraphicFramePr>
        <p:xfrm>
          <a:off x="7871620" y="331514"/>
          <a:ext cx="2198914" cy="3566160"/>
        </p:xfrm>
        <a:graphic>
          <a:graphicData uri="http://schemas.openxmlformats.org/drawingml/2006/table">
            <a:tbl>
              <a:tblPr firstRow="1" bandRow="1">
                <a:tableStyleId>{5C22544A-7EE6-4342-B048-85BDC9FD1C3A}</a:tableStyleId>
              </a:tblPr>
              <a:tblGrid>
                <a:gridCol w="1099457">
                  <a:extLst>
                    <a:ext uri="{9D8B030D-6E8A-4147-A177-3AD203B41FA5}">
                      <a16:colId xmlns:a16="http://schemas.microsoft.com/office/drawing/2014/main" val="3903276221"/>
                    </a:ext>
                  </a:extLst>
                </a:gridCol>
                <a:gridCol w="1099457">
                  <a:extLst>
                    <a:ext uri="{9D8B030D-6E8A-4147-A177-3AD203B41FA5}">
                      <a16:colId xmlns:a16="http://schemas.microsoft.com/office/drawing/2014/main" val="4138833271"/>
                    </a:ext>
                  </a:extLst>
                </a:gridCol>
              </a:tblGrid>
              <a:tr h="613772">
                <a:tc>
                  <a:txBody>
                    <a:bodyPr/>
                    <a:lstStyle/>
                    <a:p>
                      <a:r>
                        <a:rPr lang="en-US"/>
                        <a:t>Day</a:t>
                      </a:r>
                    </a:p>
                  </a:txBody>
                  <a:tcPr/>
                </a:tc>
                <a:tc>
                  <a:txBody>
                    <a:bodyPr/>
                    <a:lstStyle/>
                    <a:p>
                      <a:r>
                        <a:rPr lang="en-US"/>
                        <a:t>VFR Forecast</a:t>
                      </a:r>
                    </a:p>
                  </a:txBody>
                  <a:tcPr/>
                </a:tc>
                <a:extLst>
                  <a:ext uri="{0D108BD9-81ED-4DB2-BD59-A6C34878D82A}">
                    <a16:rowId xmlns:a16="http://schemas.microsoft.com/office/drawing/2014/main" val="3369296481"/>
                  </a:ext>
                </a:extLst>
              </a:tr>
              <a:tr h="350727">
                <a:tc>
                  <a:txBody>
                    <a:bodyPr/>
                    <a:lstStyle/>
                    <a:p>
                      <a:r>
                        <a:rPr lang="en-US"/>
                        <a:t>Current</a:t>
                      </a:r>
                    </a:p>
                  </a:txBody>
                  <a:tcPr/>
                </a:tc>
                <a:tc>
                  <a:txBody>
                    <a:bodyPr/>
                    <a:lstStyle/>
                    <a:p>
                      <a:r>
                        <a:rPr lang="en-US"/>
                        <a:t>23.8022</a:t>
                      </a:r>
                    </a:p>
                  </a:txBody>
                  <a:tcPr/>
                </a:tc>
                <a:extLst>
                  <a:ext uri="{0D108BD9-81ED-4DB2-BD59-A6C34878D82A}">
                    <a16:rowId xmlns:a16="http://schemas.microsoft.com/office/drawing/2014/main" val="2075610254"/>
                  </a:ext>
                </a:extLst>
              </a:tr>
              <a:tr h="350727">
                <a:tc>
                  <a:txBody>
                    <a:bodyPr/>
                    <a:lstStyle/>
                    <a:p>
                      <a:r>
                        <a:rPr lang="en-US"/>
                        <a:t>Day 1</a:t>
                      </a:r>
                    </a:p>
                  </a:txBody>
                  <a:tcPr/>
                </a:tc>
                <a:tc>
                  <a:txBody>
                    <a:bodyPr/>
                    <a:lstStyle/>
                    <a:p>
                      <a:r>
                        <a:rPr lang="en-US"/>
                        <a:t>11.2787</a:t>
                      </a:r>
                    </a:p>
                  </a:txBody>
                  <a:tcPr/>
                </a:tc>
                <a:extLst>
                  <a:ext uri="{0D108BD9-81ED-4DB2-BD59-A6C34878D82A}">
                    <a16:rowId xmlns:a16="http://schemas.microsoft.com/office/drawing/2014/main" val="3600859181"/>
                  </a:ext>
                </a:extLst>
              </a:tr>
              <a:tr h="350727">
                <a:tc>
                  <a:txBody>
                    <a:bodyPr/>
                    <a:lstStyle/>
                    <a:p>
                      <a:r>
                        <a:rPr lang="en-US"/>
                        <a:t>Day 2</a:t>
                      </a:r>
                    </a:p>
                  </a:txBody>
                  <a:tcPr/>
                </a:tc>
                <a:tc>
                  <a:txBody>
                    <a:bodyPr/>
                    <a:lstStyle/>
                    <a:p>
                      <a:r>
                        <a:rPr lang="en-US"/>
                        <a:t>21.2392</a:t>
                      </a:r>
                    </a:p>
                  </a:txBody>
                  <a:tcPr/>
                </a:tc>
                <a:extLst>
                  <a:ext uri="{0D108BD9-81ED-4DB2-BD59-A6C34878D82A}">
                    <a16:rowId xmlns:a16="http://schemas.microsoft.com/office/drawing/2014/main" val="3677516878"/>
                  </a:ext>
                </a:extLst>
              </a:tr>
              <a:tr h="350727">
                <a:tc>
                  <a:txBody>
                    <a:bodyPr/>
                    <a:lstStyle/>
                    <a:p>
                      <a:r>
                        <a:rPr lang="en-US"/>
                        <a:t>Day 3</a:t>
                      </a:r>
                    </a:p>
                  </a:txBody>
                  <a:tcPr/>
                </a:tc>
                <a:tc>
                  <a:txBody>
                    <a:bodyPr/>
                    <a:lstStyle/>
                    <a:p>
                      <a:r>
                        <a:rPr lang="en-US"/>
                        <a:t>39.2172</a:t>
                      </a:r>
                    </a:p>
                  </a:txBody>
                  <a:tcPr/>
                </a:tc>
                <a:extLst>
                  <a:ext uri="{0D108BD9-81ED-4DB2-BD59-A6C34878D82A}">
                    <a16:rowId xmlns:a16="http://schemas.microsoft.com/office/drawing/2014/main" val="548210362"/>
                  </a:ext>
                </a:extLst>
              </a:tr>
              <a:tr h="350727">
                <a:tc>
                  <a:txBody>
                    <a:bodyPr/>
                    <a:lstStyle/>
                    <a:p>
                      <a:r>
                        <a:rPr lang="en-US"/>
                        <a:t>Day 4</a:t>
                      </a:r>
                    </a:p>
                  </a:txBody>
                  <a:tcPr/>
                </a:tc>
                <a:tc>
                  <a:txBody>
                    <a:bodyPr/>
                    <a:lstStyle/>
                    <a:p>
                      <a:r>
                        <a:rPr lang="en-US"/>
                        <a:t>37.1781</a:t>
                      </a:r>
                    </a:p>
                  </a:txBody>
                  <a:tcPr/>
                </a:tc>
                <a:extLst>
                  <a:ext uri="{0D108BD9-81ED-4DB2-BD59-A6C34878D82A}">
                    <a16:rowId xmlns:a16="http://schemas.microsoft.com/office/drawing/2014/main" val="3124519554"/>
                  </a:ext>
                </a:extLst>
              </a:tr>
              <a:tr h="350727">
                <a:tc>
                  <a:txBody>
                    <a:bodyPr/>
                    <a:lstStyle/>
                    <a:p>
                      <a:r>
                        <a:rPr lang="en-US"/>
                        <a:t>Day 5</a:t>
                      </a:r>
                    </a:p>
                  </a:txBody>
                  <a:tcPr/>
                </a:tc>
                <a:tc>
                  <a:txBody>
                    <a:bodyPr/>
                    <a:lstStyle/>
                    <a:p>
                      <a:r>
                        <a:rPr lang="en-US"/>
                        <a:t>42.5469</a:t>
                      </a:r>
                    </a:p>
                  </a:txBody>
                  <a:tcPr/>
                </a:tc>
                <a:extLst>
                  <a:ext uri="{0D108BD9-81ED-4DB2-BD59-A6C34878D82A}">
                    <a16:rowId xmlns:a16="http://schemas.microsoft.com/office/drawing/2014/main" val="2370719206"/>
                  </a:ext>
                </a:extLst>
              </a:tr>
              <a:tr h="350727">
                <a:tc>
                  <a:txBody>
                    <a:bodyPr/>
                    <a:lstStyle/>
                    <a:p>
                      <a:r>
                        <a:rPr lang="en-US"/>
                        <a:t>Day 6</a:t>
                      </a:r>
                    </a:p>
                  </a:txBody>
                  <a:tcPr/>
                </a:tc>
                <a:tc>
                  <a:txBody>
                    <a:bodyPr/>
                    <a:lstStyle/>
                    <a:p>
                      <a:r>
                        <a:rPr lang="en-US"/>
                        <a:t>19.4273</a:t>
                      </a:r>
                    </a:p>
                  </a:txBody>
                  <a:tcPr/>
                </a:tc>
                <a:extLst>
                  <a:ext uri="{0D108BD9-81ED-4DB2-BD59-A6C34878D82A}">
                    <a16:rowId xmlns:a16="http://schemas.microsoft.com/office/drawing/2014/main" val="1631148200"/>
                  </a:ext>
                </a:extLst>
              </a:tr>
              <a:tr h="350727">
                <a:tc>
                  <a:txBody>
                    <a:bodyPr/>
                    <a:lstStyle/>
                    <a:p>
                      <a:r>
                        <a:rPr lang="en-US"/>
                        <a:t>Day 7</a:t>
                      </a:r>
                    </a:p>
                  </a:txBody>
                  <a:tcPr/>
                </a:tc>
                <a:tc>
                  <a:txBody>
                    <a:bodyPr/>
                    <a:lstStyle/>
                    <a:p>
                      <a:r>
                        <a:rPr lang="en-US"/>
                        <a:t>29.658</a:t>
                      </a:r>
                    </a:p>
                  </a:txBody>
                  <a:tcPr/>
                </a:tc>
                <a:extLst>
                  <a:ext uri="{0D108BD9-81ED-4DB2-BD59-A6C34878D82A}">
                    <a16:rowId xmlns:a16="http://schemas.microsoft.com/office/drawing/2014/main" val="2987324606"/>
                  </a:ext>
                </a:extLst>
              </a:tr>
            </a:tbl>
          </a:graphicData>
        </a:graphic>
      </p:graphicFrame>
      <p:sp>
        <p:nvSpPr>
          <p:cNvPr id="4" name="Slide Number Placeholder 3">
            <a:extLst>
              <a:ext uri="{FF2B5EF4-FFF2-40B4-BE49-F238E27FC236}">
                <a16:creationId xmlns:a16="http://schemas.microsoft.com/office/drawing/2014/main" id="{C954139D-F96E-1BCC-F958-6F5784C9C5E0}"/>
              </a:ext>
            </a:extLst>
          </p:cNvPr>
          <p:cNvSpPr>
            <a:spLocks noGrp="1"/>
          </p:cNvSpPr>
          <p:nvPr>
            <p:ph type="sldNum" sz="quarter" idx="12"/>
          </p:nvPr>
        </p:nvSpPr>
        <p:spPr>
          <a:xfrm>
            <a:off x="208663" y="6255478"/>
            <a:ext cx="683339" cy="365125"/>
          </a:xfrm>
        </p:spPr>
        <p:txBody>
          <a:bodyPr/>
          <a:lstStyle/>
          <a:p>
            <a:fld id="{39D29960-F3C6-4657-8026-3CCA2BC56830}" type="slidenum">
              <a:rPr lang="en-US" smtClean="0"/>
              <a:pPr/>
              <a:t>18</a:t>
            </a:fld>
            <a:endParaRPr lang="en-US"/>
          </a:p>
        </p:txBody>
      </p:sp>
    </p:spTree>
    <p:extLst>
      <p:ext uri="{BB962C8B-B14F-4D97-AF65-F5344CB8AC3E}">
        <p14:creationId xmlns:p14="http://schemas.microsoft.com/office/powerpoint/2010/main" val="460250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6EAC3-BC77-00FA-840B-7A2BEF3E5DEF}"/>
              </a:ext>
            </a:extLst>
          </p:cNvPr>
          <p:cNvSpPr>
            <a:spLocks noGrp="1"/>
          </p:cNvSpPr>
          <p:nvPr>
            <p:ph type="title"/>
          </p:nvPr>
        </p:nvSpPr>
        <p:spPr>
          <a:xfrm>
            <a:off x="4594982" y="2046640"/>
            <a:ext cx="6960759" cy="2849671"/>
          </a:xfrm>
        </p:spPr>
        <p:txBody>
          <a:bodyPr vert="horz" lIns="91440" tIns="45720" rIns="91440" bIns="45720" rtlCol="0" anchor="b">
            <a:normAutofit/>
          </a:bodyPr>
          <a:lstStyle/>
          <a:p>
            <a:r>
              <a:rPr lang="en-US" sz="6000">
                <a:solidFill>
                  <a:srgbClr val="FFFFFF"/>
                </a:solidFill>
              </a:rPr>
              <a:t>RESULTS, CONCLUSION &amp; NEXT STEPS</a:t>
            </a:r>
            <a:endParaRPr lang="en-US"/>
          </a:p>
        </p:txBody>
      </p:sp>
      <p:sp>
        <p:nvSpPr>
          <p:cNvPr id="4" name="Slide Number Placeholder 3">
            <a:extLst>
              <a:ext uri="{FF2B5EF4-FFF2-40B4-BE49-F238E27FC236}">
                <a16:creationId xmlns:a16="http://schemas.microsoft.com/office/drawing/2014/main" id="{CF4A65AC-8EAA-2B05-43AD-8DEC8103D434}"/>
              </a:ext>
            </a:extLst>
          </p:cNvPr>
          <p:cNvSpPr>
            <a:spLocks noGrp="1"/>
          </p:cNvSpPr>
          <p:nvPr>
            <p:ph type="sldNum" sz="quarter" idx="12"/>
          </p:nvPr>
        </p:nvSpPr>
        <p:spPr/>
        <p:txBody>
          <a:bodyPr/>
          <a:lstStyle/>
          <a:p>
            <a:fld id="{39D29960-F3C6-4657-8026-3CCA2BC56830}" type="slidenum">
              <a:rPr lang="en-US" smtClean="0"/>
              <a:pPr/>
              <a:t>19</a:t>
            </a:fld>
            <a:endParaRPr lang="en-US"/>
          </a:p>
        </p:txBody>
      </p:sp>
    </p:spTree>
    <p:extLst>
      <p:ext uri="{BB962C8B-B14F-4D97-AF65-F5344CB8AC3E}">
        <p14:creationId xmlns:p14="http://schemas.microsoft.com/office/powerpoint/2010/main" val="42797765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01F3-C7F4-1B45-9E94-B6AC25AAFD12}"/>
              </a:ext>
            </a:extLst>
          </p:cNvPr>
          <p:cNvSpPr>
            <a:spLocks noGrp="1"/>
          </p:cNvSpPr>
          <p:nvPr>
            <p:ph type="title"/>
          </p:nvPr>
        </p:nvSpPr>
        <p:spPr>
          <a:xfrm>
            <a:off x="1803066" y="262837"/>
            <a:ext cx="8596668" cy="617642"/>
          </a:xfrm>
        </p:spPr>
        <p:txBody>
          <a:bodyPr>
            <a:normAutofit/>
          </a:bodyPr>
          <a:lstStyle/>
          <a:p>
            <a:r>
              <a:rPr lang="en-US" sz="3000" b="1">
                <a:solidFill>
                  <a:schemeClr val="tx1"/>
                </a:solidFill>
                <a:latin typeface="Georgia"/>
              </a:rPr>
              <a:t>Team Flightify 2.0</a:t>
            </a:r>
          </a:p>
        </p:txBody>
      </p:sp>
      <p:pic>
        <p:nvPicPr>
          <p:cNvPr id="4" name="Picture 5" descr="A picture containing person, person, suit, wearing&#10;&#10;Description automatically generated">
            <a:extLst>
              <a:ext uri="{FF2B5EF4-FFF2-40B4-BE49-F238E27FC236}">
                <a16:creationId xmlns:a16="http://schemas.microsoft.com/office/drawing/2014/main" id="{D5EC4DB4-8217-6A4E-A6A1-CE3FA6826AD0}"/>
              </a:ext>
            </a:extLst>
          </p:cNvPr>
          <p:cNvPicPr>
            <a:picLocks noGrp="1" noChangeAspect="1"/>
          </p:cNvPicPr>
          <p:nvPr>
            <p:ph idx="1"/>
          </p:nvPr>
        </p:nvPicPr>
        <p:blipFill>
          <a:blip r:embed="rId3"/>
          <a:stretch>
            <a:fillRect/>
          </a:stretch>
        </p:blipFill>
        <p:spPr>
          <a:xfrm>
            <a:off x="1474959" y="1384088"/>
            <a:ext cx="1834497" cy="2148285"/>
          </a:xfrm>
          <a:prstGeom prst="rect">
            <a:avLst/>
          </a:prstGeom>
        </p:spPr>
      </p:pic>
      <p:pic>
        <p:nvPicPr>
          <p:cNvPr id="5" name="Picture 6">
            <a:extLst>
              <a:ext uri="{FF2B5EF4-FFF2-40B4-BE49-F238E27FC236}">
                <a16:creationId xmlns:a16="http://schemas.microsoft.com/office/drawing/2014/main" id="{3FD5CA65-2C8C-154D-8D14-F65E8215F769}"/>
              </a:ext>
            </a:extLst>
          </p:cNvPr>
          <p:cNvPicPr>
            <a:picLocks noChangeAspect="1"/>
          </p:cNvPicPr>
          <p:nvPr/>
        </p:nvPicPr>
        <p:blipFill>
          <a:blip r:embed="rId4"/>
          <a:stretch>
            <a:fillRect/>
          </a:stretch>
        </p:blipFill>
        <p:spPr>
          <a:xfrm>
            <a:off x="4776827" y="1384088"/>
            <a:ext cx="2244470" cy="2034247"/>
          </a:xfrm>
          <a:prstGeom prst="rect">
            <a:avLst/>
          </a:prstGeom>
        </p:spPr>
      </p:pic>
      <p:pic>
        <p:nvPicPr>
          <p:cNvPr id="7" name="Picture 5" descr="A picture containing person, wall, smiling, indoor&#10;&#10;Description automatically generated">
            <a:extLst>
              <a:ext uri="{FF2B5EF4-FFF2-40B4-BE49-F238E27FC236}">
                <a16:creationId xmlns:a16="http://schemas.microsoft.com/office/drawing/2014/main" id="{A14C3EDE-3947-FB40-96BE-52FFA2D650E6}"/>
              </a:ext>
            </a:extLst>
          </p:cNvPr>
          <p:cNvPicPr>
            <a:picLocks noChangeAspect="1"/>
          </p:cNvPicPr>
          <p:nvPr/>
        </p:nvPicPr>
        <p:blipFill>
          <a:blip r:embed="rId5"/>
          <a:stretch>
            <a:fillRect/>
          </a:stretch>
        </p:blipFill>
        <p:spPr>
          <a:xfrm rot="5400000">
            <a:off x="8242260" y="1510118"/>
            <a:ext cx="2148285" cy="1786193"/>
          </a:xfrm>
          <a:prstGeom prst="rect">
            <a:avLst/>
          </a:prstGeom>
        </p:spPr>
      </p:pic>
      <p:sp>
        <p:nvSpPr>
          <p:cNvPr id="8" name="TextBox 7">
            <a:extLst>
              <a:ext uri="{FF2B5EF4-FFF2-40B4-BE49-F238E27FC236}">
                <a16:creationId xmlns:a16="http://schemas.microsoft.com/office/drawing/2014/main" id="{24D52039-5255-C547-A91C-E8FC1BF02C3C}"/>
              </a:ext>
            </a:extLst>
          </p:cNvPr>
          <p:cNvSpPr txBox="1"/>
          <p:nvPr/>
        </p:nvSpPr>
        <p:spPr>
          <a:xfrm>
            <a:off x="1475796" y="3530613"/>
            <a:ext cx="1810847" cy="646331"/>
          </a:xfrm>
          <a:prstGeom prst="rect">
            <a:avLst/>
          </a:prstGeom>
          <a:noFill/>
        </p:spPr>
        <p:txBody>
          <a:bodyPr wrap="square" lIns="91440" tIns="45720" rIns="91440" bIns="45720" rtlCol="0" anchor="t">
            <a:spAutoFit/>
          </a:bodyPr>
          <a:lstStyle/>
          <a:p>
            <a:pPr algn="ctr"/>
            <a:r>
              <a:rPr lang="en-US" sz="1200" b="1">
                <a:latin typeface="Georgia"/>
              </a:rPr>
              <a:t>AJ Gray </a:t>
            </a:r>
            <a:endParaRPr lang="en-US" b="1"/>
          </a:p>
          <a:p>
            <a:pPr algn="ctr"/>
            <a:r>
              <a:rPr lang="en-US" sz="1200">
                <a:latin typeface="Georgia"/>
              </a:rPr>
              <a:t>Product Owner, </a:t>
            </a:r>
            <a:endParaRPr lang="en-US">
              <a:latin typeface="Trebuchet MS" panose="020B0603020202020204"/>
            </a:endParaRPr>
          </a:p>
          <a:p>
            <a:pPr algn="ctr"/>
            <a:r>
              <a:rPr lang="en-US" sz="1200">
                <a:latin typeface="Georgia"/>
              </a:rPr>
              <a:t>Lead Developer</a:t>
            </a:r>
            <a:endParaRPr lang="en-US"/>
          </a:p>
        </p:txBody>
      </p:sp>
      <p:sp>
        <p:nvSpPr>
          <p:cNvPr id="9" name="TextBox 8">
            <a:extLst>
              <a:ext uri="{FF2B5EF4-FFF2-40B4-BE49-F238E27FC236}">
                <a16:creationId xmlns:a16="http://schemas.microsoft.com/office/drawing/2014/main" id="{A3ED3137-E556-974A-B3C9-984FEC12D35C}"/>
              </a:ext>
            </a:extLst>
          </p:cNvPr>
          <p:cNvSpPr txBox="1"/>
          <p:nvPr/>
        </p:nvSpPr>
        <p:spPr>
          <a:xfrm>
            <a:off x="4776915" y="3530614"/>
            <a:ext cx="2255859" cy="646331"/>
          </a:xfrm>
          <a:prstGeom prst="rect">
            <a:avLst/>
          </a:prstGeom>
          <a:noFill/>
        </p:spPr>
        <p:txBody>
          <a:bodyPr wrap="square" lIns="91440" tIns="45720" rIns="91440" bIns="45720" rtlCol="0" anchor="t">
            <a:spAutoFit/>
          </a:bodyPr>
          <a:lstStyle/>
          <a:p>
            <a:pPr algn="ctr"/>
            <a:r>
              <a:rPr lang="en-US" sz="1200" b="1">
                <a:latin typeface="Georgia"/>
              </a:rPr>
              <a:t>Sabitha </a:t>
            </a:r>
            <a:r>
              <a:rPr lang="en-US" sz="1200" b="1" err="1">
                <a:latin typeface="Georgia"/>
              </a:rPr>
              <a:t>Pongadan</a:t>
            </a:r>
            <a:r>
              <a:rPr lang="en-US" sz="1200" b="1">
                <a:latin typeface="Georgia"/>
              </a:rPr>
              <a:t> </a:t>
            </a:r>
            <a:endParaRPr lang="en-US" b="1"/>
          </a:p>
          <a:p>
            <a:pPr algn="ctr"/>
            <a:r>
              <a:rPr lang="en-US" sz="1200">
                <a:latin typeface="Georgia"/>
              </a:rPr>
              <a:t>Scrum Master, </a:t>
            </a:r>
            <a:endParaRPr lang="en-US">
              <a:latin typeface="Trebuchet MS" panose="020B0603020202020204"/>
            </a:endParaRPr>
          </a:p>
          <a:p>
            <a:pPr algn="ctr"/>
            <a:r>
              <a:rPr lang="en-US" sz="1200">
                <a:latin typeface="Georgia"/>
              </a:rPr>
              <a:t>Developer</a:t>
            </a:r>
            <a:endParaRPr lang="en-US"/>
          </a:p>
        </p:txBody>
      </p:sp>
      <p:sp>
        <p:nvSpPr>
          <p:cNvPr id="10" name="TextBox 9">
            <a:extLst>
              <a:ext uri="{FF2B5EF4-FFF2-40B4-BE49-F238E27FC236}">
                <a16:creationId xmlns:a16="http://schemas.microsoft.com/office/drawing/2014/main" id="{12EDC2CC-001B-DE4E-9025-BD1D2F77498C}"/>
              </a:ext>
            </a:extLst>
          </p:cNvPr>
          <p:cNvSpPr txBox="1"/>
          <p:nvPr/>
        </p:nvSpPr>
        <p:spPr>
          <a:xfrm>
            <a:off x="8419786" y="3526290"/>
            <a:ext cx="1789713" cy="646331"/>
          </a:xfrm>
          <a:prstGeom prst="rect">
            <a:avLst/>
          </a:prstGeom>
          <a:noFill/>
        </p:spPr>
        <p:txBody>
          <a:bodyPr wrap="square" lIns="91440" tIns="45720" rIns="91440" bIns="45720" rtlCol="0" anchor="t">
            <a:spAutoFit/>
          </a:bodyPr>
          <a:lstStyle/>
          <a:p>
            <a:pPr algn="ctr"/>
            <a:r>
              <a:rPr lang="en-US" sz="1200" b="1">
                <a:latin typeface="Georgia"/>
              </a:rPr>
              <a:t>Kimberly </a:t>
            </a:r>
            <a:r>
              <a:rPr lang="en-US" sz="1200" b="1" err="1">
                <a:latin typeface="Georgia"/>
              </a:rPr>
              <a:t>Cawi</a:t>
            </a:r>
            <a:endParaRPr lang="en-US" b="1"/>
          </a:p>
          <a:p>
            <a:pPr algn="ctr"/>
            <a:r>
              <a:rPr lang="en-US" sz="1200">
                <a:latin typeface="Georgia"/>
              </a:rPr>
              <a:t> Lead Researcher, </a:t>
            </a:r>
            <a:endParaRPr lang="en-US">
              <a:latin typeface="Trebuchet MS" panose="020B0603020202020204"/>
            </a:endParaRPr>
          </a:p>
          <a:p>
            <a:pPr algn="ctr"/>
            <a:r>
              <a:rPr lang="en-US" sz="1200">
                <a:latin typeface="Georgia"/>
              </a:rPr>
              <a:t>Developer</a:t>
            </a:r>
            <a:endParaRPr lang="en-US"/>
          </a:p>
        </p:txBody>
      </p:sp>
      <p:pic>
        <p:nvPicPr>
          <p:cNvPr id="11" name="Picture 2" descr="profile image">
            <a:extLst>
              <a:ext uri="{FF2B5EF4-FFF2-40B4-BE49-F238E27FC236}">
                <a16:creationId xmlns:a16="http://schemas.microsoft.com/office/drawing/2014/main" id="{28A97065-982E-3D4E-BA85-97D8B748D18B}"/>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383117" y="4253679"/>
            <a:ext cx="1765502" cy="176550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DBD56E62-F5CD-4B4F-B265-E1B7F9FFB95A}"/>
              </a:ext>
            </a:extLst>
          </p:cNvPr>
          <p:cNvSpPr txBox="1"/>
          <p:nvPr/>
        </p:nvSpPr>
        <p:spPr>
          <a:xfrm>
            <a:off x="1383117" y="6160483"/>
            <a:ext cx="1763854" cy="461665"/>
          </a:xfrm>
          <a:prstGeom prst="rect">
            <a:avLst/>
          </a:prstGeom>
          <a:noFill/>
        </p:spPr>
        <p:txBody>
          <a:bodyPr wrap="square" lIns="91440" tIns="45720" rIns="91440" bIns="45720" rtlCol="0" anchor="t">
            <a:spAutoFit/>
          </a:bodyPr>
          <a:lstStyle/>
          <a:p>
            <a:pPr algn="ctr"/>
            <a:r>
              <a:rPr lang="en-US" sz="1200" b="1">
                <a:latin typeface="Georgia"/>
              </a:rPr>
              <a:t>Nida Sharief </a:t>
            </a:r>
            <a:endParaRPr lang="en-US" b="1"/>
          </a:p>
          <a:p>
            <a:pPr algn="ctr"/>
            <a:r>
              <a:rPr lang="en-US" sz="1200">
                <a:latin typeface="Georgia"/>
              </a:rPr>
              <a:t> Developer</a:t>
            </a:r>
            <a:endParaRPr lang="en-US"/>
          </a:p>
        </p:txBody>
      </p:sp>
      <p:pic>
        <p:nvPicPr>
          <p:cNvPr id="13" name="Picture 4">
            <a:extLst>
              <a:ext uri="{FF2B5EF4-FFF2-40B4-BE49-F238E27FC236}">
                <a16:creationId xmlns:a16="http://schemas.microsoft.com/office/drawing/2014/main" id="{AA6D5444-07A2-704A-83D2-71FE51335E97}"/>
              </a:ext>
            </a:extLst>
          </p:cNvPr>
          <p:cNvPicPr>
            <a:picLocks noChangeAspect="1"/>
          </p:cNvPicPr>
          <p:nvPr/>
        </p:nvPicPr>
        <p:blipFill>
          <a:blip r:embed="rId7"/>
          <a:stretch>
            <a:fillRect/>
          </a:stretch>
        </p:blipFill>
        <p:spPr>
          <a:xfrm>
            <a:off x="3698969" y="4221554"/>
            <a:ext cx="1883711" cy="1806704"/>
          </a:xfrm>
          <a:prstGeom prst="rect">
            <a:avLst/>
          </a:prstGeom>
        </p:spPr>
      </p:pic>
      <p:sp>
        <p:nvSpPr>
          <p:cNvPr id="14" name="TextBox 13">
            <a:extLst>
              <a:ext uri="{FF2B5EF4-FFF2-40B4-BE49-F238E27FC236}">
                <a16:creationId xmlns:a16="http://schemas.microsoft.com/office/drawing/2014/main" id="{6F5F4D94-D795-8D4D-A2DB-DE09411B2E0A}"/>
              </a:ext>
            </a:extLst>
          </p:cNvPr>
          <p:cNvSpPr txBox="1"/>
          <p:nvPr/>
        </p:nvSpPr>
        <p:spPr>
          <a:xfrm>
            <a:off x="3607156" y="6160483"/>
            <a:ext cx="1884504" cy="461665"/>
          </a:xfrm>
          <a:prstGeom prst="rect">
            <a:avLst/>
          </a:prstGeom>
          <a:noFill/>
        </p:spPr>
        <p:txBody>
          <a:bodyPr wrap="square" lIns="91440" tIns="45720" rIns="91440" bIns="45720" rtlCol="0" anchor="t">
            <a:spAutoFit/>
          </a:bodyPr>
          <a:lstStyle/>
          <a:p>
            <a:pPr algn="ctr"/>
            <a:r>
              <a:rPr lang="en-US" sz="1200" b="1">
                <a:latin typeface="Georgia"/>
              </a:rPr>
              <a:t>Vasanthi </a:t>
            </a:r>
            <a:r>
              <a:rPr lang="en-US" sz="1200" b="1" err="1">
                <a:latin typeface="Georgia"/>
              </a:rPr>
              <a:t>Pulusu</a:t>
            </a:r>
            <a:endParaRPr lang="en-US" b="1"/>
          </a:p>
          <a:p>
            <a:pPr algn="ctr"/>
            <a:r>
              <a:rPr lang="en-US" sz="1200">
                <a:latin typeface="Georgia"/>
              </a:rPr>
              <a:t> Developer</a:t>
            </a:r>
            <a:endParaRPr lang="en-US"/>
          </a:p>
        </p:txBody>
      </p:sp>
      <p:pic>
        <p:nvPicPr>
          <p:cNvPr id="15" name="Picture 5" descr="A picture containing person, person, wall, wearing&#10;&#10;Description automatically generated">
            <a:extLst>
              <a:ext uri="{FF2B5EF4-FFF2-40B4-BE49-F238E27FC236}">
                <a16:creationId xmlns:a16="http://schemas.microsoft.com/office/drawing/2014/main" id="{E67D8790-E79E-8F48-B066-968CFFC3117B}"/>
              </a:ext>
            </a:extLst>
          </p:cNvPr>
          <p:cNvPicPr>
            <a:picLocks noChangeAspect="1"/>
          </p:cNvPicPr>
          <p:nvPr/>
        </p:nvPicPr>
        <p:blipFill>
          <a:blip r:embed="rId8"/>
          <a:stretch>
            <a:fillRect/>
          </a:stretch>
        </p:blipFill>
        <p:spPr>
          <a:xfrm>
            <a:off x="6150465" y="4241500"/>
            <a:ext cx="1669069" cy="1806704"/>
          </a:xfrm>
          <a:prstGeom prst="rect">
            <a:avLst/>
          </a:prstGeom>
        </p:spPr>
      </p:pic>
      <p:sp>
        <p:nvSpPr>
          <p:cNvPr id="16" name="TextBox 15">
            <a:extLst>
              <a:ext uri="{FF2B5EF4-FFF2-40B4-BE49-F238E27FC236}">
                <a16:creationId xmlns:a16="http://schemas.microsoft.com/office/drawing/2014/main" id="{4F628589-1820-5E43-B943-B651C600F23E}"/>
              </a:ext>
            </a:extLst>
          </p:cNvPr>
          <p:cNvSpPr txBox="1"/>
          <p:nvPr/>
        </p:nvSpPr>
        <p:spPr>
          <a:xfrm>
            <a:off x="6100105" y="6160483"/>
            <a:ext cx="1783253" cy="461665"/>
          </a:xfrm>
          <a:prstGeom prst="rect">
            <a:avLst/>
          </a:prstGeom>
          <a:noFill/>
        </p:spPr>
        <p:txBody>
          <a:bodyPr wrap="square" lIns="91440" tIns="45720" rIns="91440" bIns="45720" rtlCol="0" anchor="t">
            <a:spAutoFit/>
          </a:bodyPr>
          <a:lstStyle/>
          <a:p>
            <a:pPr algn="ctr"/>
            <a:r>
              <a:rPr lang="en-US" sz="1200" b="1">
                <a:latin typeface="Georgia"/>
              </a:rPr>
              <a:t>Bharat </a:t>
            </a:r>
            <a:r>
              <a:rPr lang="en-US" sz="1200" b="1" err="1">
                <a:latin typeface="Georgia"/>
              </a:rPr>
              <a:t>Challakonda</a:t>
            </a:r>
            <a:endParaRPr lang="en-US" b="1" err="1"/>
          </a:p>
          <a:p>
            <a:pPr algn="ctr"/>
            <a:r>
              <a:rPr lang="en-US" sz="1200">
                <a:latin typeface="Georgia"/>
              </a:rPr>
              <a:t> Developer</a:t>
            </a:r>
            <a:endParaRPr lang="en-US"/>
          </a:p>
        </p:txBody>
      </p:sp>
      <p:pic>
        <p:nvPicPr>
          <p:cNvPr id="17" name="Picture 4">
            <a:extLst>
              <a:ext uri="{FF2B5EF4-FFF2-40B4-BE49-F238E27FC236}">
                <a16:creationId xmlns:a16="http://schemas.microsoft.com/office/drawing/2014/main" id="{40A43279-FD16-8943-A311-64D4FD43C562}"/>
              </a:ext>
            </a:extLst>
          </p:cNvPr>
          <p:cNvPicPr>
            <a:picLocks noChangeAspect="1"/>
          </p:cNvPicPr>
          <p:nvPr/>
        </p:nvPicPr>
        <p:blipFill>
          <a:blip r:embed="rId9"/>
          <a:stretch>
            <a:fillRect/>
          </a:stretch>
        </p:blipFill>
        <p:spPr>
          <a:xfrm>
            <a:off x="8382586" y="4221554"/>
            <a:ext cx="1769907" cy="1806704"/>
          </a:xfrm>
          <a:prstGeom prst="rect">
            <a:avLst/>
          </a:prstGeom>
        </p:spPr>
      </p:pic>
      <p:sp>
        <p:nvSpPr>
          <p:cNvPr id="18" name="TextBox 17">
            <a:extLst>
              <a:ext uri="{FF2B5EF4-FFF2-40B4-BE49-F238E27FC236}">
                <a16:creationId xmlns:a16="http://schemas.microsoft.com/office/drawing/2014/main" id="{5A0EAFEF-30D2-E040-A1A4-E106C468B9DD}"/>
              </a:ext>
            </a:extLst>
          </p:cNvPr>
          <p:cNvSpPr txBox="1"/>
          <p:nvPr/>
        </p:nvSpPr>
        <p:spPr>
          <a:xfrm>
            <a:off x="8417256" y="6160120"/>
            <a:ext cx="1794671" cy="461665"/>
          </a:xfrm>
          <a:prstGeom prst="rect">
            <a:avLst/>
          </a:prstGeom>
          <a:noFill/>
        </p:spPr>
        <p:txBody>
          <a:bodyPr wrap="square" lIns="91440" tIns="45720" rIns="91440" bIns="45720" rtlCol="0" anchor="t">
            <a:spAutoFit/>
          </a:bodyPr>
          <a:lstStyle/>
          <a:p>
            <a:pPr algn="ctr"/>
            <a:r>
              <a:rPr lang="en-US" sz="1200" b="1">
                <a:latin typeface="Georgia"/>
                <a:ea typeface="+mn-lt"/>
                <a:cs typeface="+mn-lt"/>
              </a:rPr>
              <a:t>Mazen Mohamed </a:t>
            </a:r>
            <a:endParaRPr lang="en-US" b="1"/>
          </a:p>
          <a:p>
            <a:pPr algn="ctr"/>
            <a:r>
              <a:rPr lang="en-US" sz="1200">
                <a:latin typeface="Georgia"/>
                <a:ea typeface="+mn-lt"/>
                <a:cs typeface="+mn-lt"/>
              </a:rPr>
              <a:t> </a:t>
            </a:r>
            <a:r>
              <a:rPr lang="en-US" sz="1200">
                <a:latin typeface="Georgia"/>
              </a:rPr>
              <a:t>Developer</a:t>
            </a:r>
            <a:endParaRPr lang="en-US"/>
          </a:p>
        </p:txBody>
      </p:sp>
      <p:pic>
        <p:nvPicPr>
          <p:cNvPr id="3" name="Picture 10" descr="Logo, company name&#10;&#10;Description automatically generated">
            <a:extLst>
              <a:ext uri="{FF2B5EF4-FFF2-40B4-BE49-F238E27FC236}">
                <a16:creationId xmlns:a16="http://schemas.microsoft.com/office/drawing/2014/main" id="{36CA96C9-2324-7A5B-83A1-1D658A5B1D07}"/>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161337" y="5750069"/>
            <a:ext cx="890080" cy="10126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Federal Aviation Administration - Wikipedia">
            <a:extLst>
              <a:ext uri="{FF2B5EF4-FFF2-40B4-BE49-F238E27FC236}">
                <a16:creationId xmlns:a16="http://schemas.microsoft.com/office/drawing/2014/main" id="{9A20928B-D70C-BAB6-450C-40A4F8DB499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5517" y="187718"/>
            <a:ext cx="546056" cy="5460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5" name="Title 1">
            <a:extLst>
              <a:ext uri="{FF2B5EF4-FFF2-40B4-BE49-F238E27FC236}">
                <a16:creationId xmlns:a16="http://schemas.microsoft.com/office/drawing/2014/main" id="{6D18BFB4-7124-1E8E-73CE-154F6D44F95B}"/>
              </a:ext>
            </a:extLst>
          </p:cNvPr>
          <p:cNvSpPr txBox="1">
            <a:spLocks/>
          </p:cNvSpPr>
          <p:nvPr/>
        </p:nvSpPr>
        <p:spPr>
          <a:xfrm>
            <a:off x="167236" y="842389"/>
            <a:ext cx="1023253" cy="521474"/>
          </a:xfrm>
          <a:prstGeom prst="rect">
            <a:avLst/>
          </a:prstGeom>
          <a:solidFill>
            <a:schemeClr val="bg1"/>
          </a:solid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1200">
              <a:solidFill>
                <a:schemeClr val="tx1"/>
              </a:solidFill>
              <a:latin typeface="Georgia" panose="02040502050405020303" pitchFamily="18" charset="0"/>
            </a:endParaRPr>
          </a:p>
        </p:txBody>
      </p:sp>
      <p:sp>
        <p:nvSpPr>
          <p:cNvPr id="27" name="TextBox 26">
            <a:extLst>
              <a:ext uri="{FF2B5EF4-FFF2-40B4-BE49-F238E27FC236}">
                <a16:creationId xmlns:a16="http://schemas.microsoft.com/office/drawing/2014/main" id="{3C0D50C5-45F9-9DE2-EC27-B5D62F5BB9FA}"/>
              </a:ext>
            </a:extLst>
          </p:cNvPr>
          <p:cNvSpPr txBox="1"/>
          <p:nvPr/>
        </p:nvSpPr>
        <p:spPr>
          <a:xfrm>
            <a:off x="43543" y="841828"/>
            <a:ext cx="12645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Georgia"/>
              </a:rPr>
              <a:t>FLIGHTIFY</a:t>
            </a:r>
            <a:endParaRPr lang="en-US" b="1"/>
          </a:p>
        </p:txBody>
      </p:sp>
      <p:pic>
        <p:nvPicPr>
          <p:cNvPr id="28" name="Picture 28">
            <a:extLst>
              <a:ext uri="{FF2B5EF4-FFF2-40B4-BE49-F238E27FC236}">
                <a16:creationId xmlns:a16="http://schemas.microsoft.com/office/drawing/2014/main" id="{75A7CC44-3D1D-58A9-DCF6-8838837B9C8E}"/>
              </a:ext>
            </a:extLst>
          </p:cNvPr>
          <p:cNvPicPr>
            <a:picLocks noChangeAspect="1"/>
          </p:cNvPicPr>
          <p:nvPr/>
        </p:nvPicPr>
        <p:blipFill>
          <a:blip r:embed="rId13"/>
          <a:stretch>
            <a:fillRect/>
          </a:stretch>
        </p:blipFill>
        <p:spPr>
          <a:xfrm>
            <a:off x="200935" y="792163"/>
            <a:ext cx="949776" cy="48532"/>
          </a:xfrm>
          <a:prstGeom prst="rect">
            <a:avLst/>
          </a:prstGeom>
        </p:spPr>
      </p:pic>
      <p:pic>
        <p:nvPicPr>
          <p:cNvPr id="30" name="Picture 30">
            <a:extLst>
              <a:ext uri="{FF2B5EF4-FFF2-40B4-BE49-F238E27FC236}">
                <a16:creationId xmlns:a16="http://schemas.microsoft.com/office/drawing/2014/main" id="{762F2B7A-4575-9D2C-F177-B15612655265}"/>
              </a:ext>
            </a:extLst>
          </p:cNvPr>
          <p:cNvPicPr>
            <a:picLocks noChangeAspect="1"/>
          </p:cNvPicPr>
          <p:nvPr/>
        </p:nvPicPr>
        <p:blipFill>
          <a:blip r:embed="rId14"/>
          <a:stretch>
            <a:fillRect/>
          </a:stretch>
        </p:blipFill>
        <p:spPr>
          <a:xfrm>
            <a:off x="1425803" y="125412"/>
            <a:ext cx="96610" cy="901247"/>
          </a:xfrm>
          <a:prstGeom prst="rect">
            <a:avLst/>
          </a:prstGeom>
        </p:spPr>
      </p:pic>
      <p:sp>
        <p:nvSpPr>
          <p:cNvPr id="26" name="Slide Number Placeholder 19">
            <a:extLst>
              <a:ext uri="{FF2B5EF4-FFF2-40B4-BE49-F238E27FC236}">
                <a16:creationId xmlns:a16="http://schemas.microsoft.com/office/drawing/2014/main" id="{60807DA3-B9E6-22DC-3CC1-EC69F721355E}"/>
              </a:ext>
            </a:extLst>
          </p:cNvPr>
          <p:cNvSpPr>
            <a:spLocks noGrp="1"/>
          </p:cNvSpPr>
          <p:nvPr/>
        </p:nvSpPr>
        <p:spPr>
          <a:xfrm>
            <a:off x="114200" y="6161015"/>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bg2">
                    <a:lumMod val="1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D29960-F3C6-4657-8026-3CCA2BC56830}" type="slidenum">
              <a:rPr lang="en-US" smtClean="0"/>
              <a:pPr/>
              <a:t>2</a:t>
            </a:fld>
            <a:endParaRPr lang="en-US"/>
          </a:p>
        </p:txBody>
      </p:sp>
    </p:spTree>
    <p:extLst>
      <p:ext uri="{BB962C8B-B14F-4D97-AF65-F5344CB8AC3E}">
        <p14:creationId xmlns:p14="http://schemas.microsoft.com/office/powerpoint/2010/main" val="3435061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10" descr="Logo, company name&#10;&#10;Description automatically generated">
            <a:extLst>
              <a:ext uri="{FF2B5EF4-FFF2-40B4-BE49-F238E27FC236}">
                <a16:creationId xmlns:a16="http://schemas.microsoft.com/office/drawing/2014/main" id="{97196105-9D84-B663-0455-ABD13F01B90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161337" y="5750069"/>
            <a:ext cx="890080" cy="10126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Federal Aviation Administration - Wikipedia">
            <a:extLst>
              <a:ext uri="{FF2B5EF4-FFF2-40B4-BE49-F238E27FC236}">
                <a16:creationId xmlns:a16="http://schemas.microsoft.com/office/drawing/2014/main" id="{B536C656-EDDF-5154-7EE3-54B2B44852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517" y="187718"/>
            <a:ext cx="546056" cy="5460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4" name="Picture 30">
            <a:extLst>
              <a:ext uri="{FF2B5EF4-FFF2-40B4-BE49-F238E27FC236}">
                <a16:creationId xmlns:a16="http://schemas.microsoft.com/office/drawing/2014/main" id="{86FA8A53-EC1C-5B5C-2425-BDF24C1973DD}"/>
              </a:ext>
            </a:extLst>
          </p:cNvPr>
          <p:cNvPicPr>
            <a:picLocks noChangeAspect="1"/>
          </p:cNvPicPr>
          <p:nvPr/>
        </p:nvPicPr>
        <p:blipFill>
          <a:blip r:embed="rId5"/>
          <a:stretch>
            <a:fillRect/>
          </a:stretch>
        </p:blipFill>
        <p:spPr>
          <a:xfrm>
            <a:off x="1425803" y="125412"/>
            <a:ext cx="96610" cy="901247"/>
          </a:xfrm>
          <a:prstGeom prst="rect">
            <a:avLst/>
          </a:prstGeom>
        </p:spPr>
      </p:pic>
      <p:pic>
        <p:nvPicPr>
          <p:cNvPr id="25" name="Picture 28">
            <a:extLst>
              <a:ext uri="{FF2B5EF4-FFF2-40B4-BE49-F238E27FC236}">
                <a16:creationId xmlns:a16="http://schemas.microsoft.com/office/drawing/2014/main" id="{3C36DFD7-D606-AA7E-E05C-7436CEE3F0C6}"/>
              </a:ext>
            </a:extLst>
          </p:cNvPr>
          <p:cNvPicPr>
            <a:picLocks noChangeAspect="1"/>
          </p:cNvPicPr>
          <p:nvPr/>
        </p:nvPicPr>
        <p:blipFill>
          <a:blip r:embed="rId6"/>
          <a:stretch>
            <a:fillRect/>
          </a:stretch>
        </p:blipFill>
        <p:spPr>
          <a:xfrm>
            <a:off x="200935" y="792163"/>
            <a:ext cx="949776" cy="48532"/>
          </a:xfrm>
          <a:prstGeom prst="rect">
            <a:avLst/>
          </a:prstGeom>
        </p:spPr>
      </p:pic>
      <p:sp>
        <p:nvSpPr>
          <p:cNvPr id="26" name="TextBox 25">
            <a:extLst>
              <a:ext uri="{FF2B5EF4-FFF2-40B4-BE49-F238E27FC236}">
                <a16:creationId xmlns:a16="http://schemas.microsoft.com/office/drawing/2014/main" id="{BCE84871-EF63-8F7C-E1FF-D7A298830E01}"/>
              </a:ext>
            </a:extLst>
          </p:cNvPr>
          <p:cNvSpPr txBox="1"/>
          <p:nvPr/>
        </p:nvSpPr>
        <p:spPr>
          <a:xfrm>
            <a:off x="43543" y="841828"/>
            <a:ext cx="12645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Georgia"/>
              </a:rPr>
              <a:t>FLIGHTIFY</a:t>
            </a:r>
            <a:endParaRPr lang="en-US" b="1"/>
          </a:p>
        </p:txBody>
      </p:sp>
      <p:pic>
        <p:nvPicPr>
          <p:cNvPr id="28" name="Picture 27" descr="Diagram&#10;&#10;Description automatically generated">
            <a:extLst>
              <a:ext uri="{FF2B5EF4-FFF2-40B4-BE49-F238E27FC236}">
                <a16:creationId xmlns:a16="http://schemas.microsoft.com/office/drawing/2014/main" id="{D6B4E1EE-696D-9595-AD90-51888B903AA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lide Number Placeholder 2">
            <a:extLst>
              <a:ext uri="{FF2B5EF4-FFF2-40B4-BE49-F238E27FC236}">
                <a16:creationId xmlns:a16="http://schemas.microsoft.com/office/drawing/2014/main" id="{5C186187-163A-3FC3-7395-0E4A233EADA9}"/>
              </a:ext>
            </a:extLst>
          </p:cNvPr>
          <p:cNvSpPr>
            <a:spLocks noGrp="1"/>
          </p:cNvSpPr>
          <p:nvPr>
            <p:ph type="sldNum" sz="quarter" idx="12"/>
          </p:nvPr>
        </p:nvSpPr>
        <p:spPr>
          <a:xfrm>
            <a:off x="273902" y="6130222"/>
            <a:ext cx="683339" cy="365125"/>
          </a:xfrm>
        </p:spPr>
        <p:txBody>
          <a:bodyPr/>
          <a:lstStyle/>
          <a:p>
            <a:fld id="{39D29960-F3C6-4657-8026-3CCA2BC56830}" type="slidenum">
              <a:rPr lang="en-US" sz="1600" dirty="0" smtClean="0">
                <a:solidFill>
                  <a:schemeClr val="tx1"/>
                </a:solidFill>
              </a:rPr>
              <a:pPr/>
              <a:t>20</a:t>
            </a:fld>
            <a:endParaRPr lang="en-US" sz="1600">
              <a:solidFill>
                <a:schemeClr val="tx1"/>
              </a:solidFill>
            </a:endParaRPr>
          </a:p>
        </p:txBody>
      </p:sp>
    </p:spTree>
    <p:extLst>
      <p:ext uri="{BB962C8B-B14F-4D97-AF65-F5344CB8AC3E}">
        <p14:creationId xmlns:p14="http://schemas.microsoft.com/office/powerpoint/2010/main" val="1667535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Logo, company name&#10;&#10;Description automatically generated">
            <a:extLst>
              <a:ext uri="{FF2B5EF4-FFF2-40B4-BE49-F238E27FC236}">
                <a16:creationId xmlns:a16="http://schemas.microsoft.com/office/drawing/2014/main" id="{04739506-79B3-3B09-922B-DC5CC8BFAA0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161337" y="5750069"/>
            <a:ext cx="890080" cy="10126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ederal Aviation Administration - Wikipedia">
            <a:extLst>
              <a:ext uri="{FF2B5EF4-FFF2-40B4-BE49-F238E27FC236}">
                <a16:creationId xmlns:a16="http://schemas.microsoft.com/office/drawing/2014/main" id="{E09434E0-1ED8-705F-C002-12BBEBA7E97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517" y="187718"/>
            <a:ext cx="546056" cy="5460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A6D0281A-762D-7CAA-F74A-67569BE9A23F}"/>
              </a:ext>
            </a:extLst>
          </p:cNvPr>
          <p:cNvSpPr txBox="1">
            <a:spLocks/>
          </p:cNvSpPr>
          <p:nvPr/>
        </p:nvSpPr>
        <p:spPr>
          <a:xfrm>
            <a:off x="167236" y="842389"/>
            <a:ext cx="1023253" cy="521474"/>
          </a:xfrm>
          <a:prstGeom prst="rect">
            <a:avLst/>
          </a:prstGeom>
          <a:solidFill>
            <a:schemeClr val="bg1"/>
          </a:solid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1200">
              <a:solidFill>
                <a:schemeClr val="tx1"/>
              </a:solidFill>
              <a:latin typeface="Georgia" panose="02040502050405020303" pitchFamily="18" charset="0"/>
            </a:endParaRPr>
          </a:p>
        </p:txBody>
      </p:sp>
      <p:sp>
        <p:nvSpPr>
          <p:cNvPr id="13" name="TextBox 12">
            <a:extLst>
              <a:ext uri="{FF2B5EF4-FFF2-40B4-BE49-F238E27FC236}">
                <a16:creationId xmlns:a16="http://schemas.microsoft.com/office/drawing/2014/main" id="{14C1B738-90E9-68D6-E5F9-2307A585D4AE}"/>
              </a:ext>
            </a:extLst>
          </p:cNvPr>
          <p:cNvSpPr txBox="1"/>
          <p:nvPr/>
        </p:nvSpPr>
        <p:spPr>
          <a:xfrm>
            <a:off x="43543" y="841828"/>
            <a:ext cx="12645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Georgia"/>
              </a:rPr>
              <a:t>FLIGHTIFY</a:t>
            </a:r>
            <a:endParaRPr lang="en-US" b="1"/>
          </a:p>
        </p:txBody>
      </p:sp>
      <p:pic>
        <p:nvPicPr>
          <p:cNvPr id="15" name="Picture 28">
            <a:extLst>
              <a:ext uri="{FF2B5EF4-FFF2-40B4-BE49-F238E27FC236}">
                <a16:creationId xmlns:a16="http://schemas.microsoft.com/office/drawing/2014/main" id="{2531842E-7C14-FE2F-684A-E86C09E714DF}"/>
              </a:ext>
            </a:extLst>
          </p:cNvPr>
          <p:cNvPicPr>
            <a:picLocks noChangeAspect="1"/>
          </p:cNvPicPr>
          <p:nvPr/>
        </p:nvPicPr>
        <p:blipFill>
          <a:blip r:embed="rId7"/>
          <a:stretch>
            <a:fillRect/>
          </a:stretch>
        </p:blipFill>
        <p:spPr>
          <a:xfrm>
            <a:off x="200935" y="792163"/>
            <a:ext cx="949776" cy="48532"/>
          </a:xfrm>
          <a:prstGeom prst="rect">
            <a:avLst/>
          </a:prstGeom>
        </p:spPr>
      </p:pic>
      <p:pic>
        <p:nvPicPr>
          <p:cNvPr id="17" name="Picture 30">
            <a:extLst>
              <a:ext uri="{FF2B5EF4-FFF2-40B4-BE49-F238E27FC236}">
                <a16:creationId xmlns:a16="http://schemas.microsoft.com/office/drawing/2014/main" id="{C57C8DAD-AD47-E92C-6001-334935E8FFEA}"/>
              </a:ext>
            </a:extLst>
          </p:cNvPr>
          <p:cNvPicPr>
            <a:picLocks noChangeAspect="1"/>
          </p:cNvPicPr>
          <p:nvPr/>
        </p:nvPicPr>
        <p:blipFill>
          <a:blip r:embed="rId8"/>
          <a:stretch>
            <a:fillRect/>
          </a:stretch>
        </p:blipFill>
        <p:spPr>
          <a:xfrm>
            <a:off x="1425803" y="125412"/>
            <a:ext cx="96610" cy="901247"/>
          </a:xfrm>
          <a:prstGeom prst="rect">
            <a:avLst/>
          </a:prstGeom>
        </p:spPr>
      </p:pic>
      <p:sp>
        <p:nvSpPr>
          <p:cNvPr id="19" name="Title 1">
            <a:extLst>
              <a:ext uri="{FF2B5EF4-FFF2-40B4-BE49-F238E27FC236}">
                <a16:creationId xmlns:a16="http://schemas.microsoft.com/office/drawing/2014/main" id="{C9545A17-334F-864A-1BD5-047C4414A816}"/>
              </a:ext>
            </a:extLst>
          </p:cNvPr>
          <p:cNvSpPr txBox="1">
            <a:spLocks/>
          </p:cNvSpPr>
          <p:nvPr/>
        </p:nvSpPr>
        <p:spPr>
          <a:xfrm>
            <a:off x="1803066" y="262837"/>
            <a:ext cx="8896025" cy="61764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b="1">
                <a:solidFill>
                  <a:schemeClr val="tx1"/>
                </a:solidFill>
                <a:latin typeface="Georgia"/>
              </a:rPr>
              <a:t>ArcGIS Sample Layer</a:t>
            </a:r>
            <a:endParaRPr lang="en-US"/>
          </a:p>
        </p:txBody>
      </p:sp>
      <p:pic>
        <p:nvPicPr>
          <p:cNvPr id="4" name="ArcGISFinalFinal">
            <a:hlinkClick r:id="" action="ppaction://media"/>
            <a:extLst>
              <a:ext uri="{FF2B5EF4-FFF2-40B4-BE49-F238E27FC236}">
                <a16:creationId xmlns:a16="http://schemas.microsoft.com/office/drawing/2014/main" id="{32CDB09D-B6F7-4861-A6F0-87142965C373}"/>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308099" y="923274"/>
            <a:ext cx="9600338" cy="5400190"/>
          </a:xfrm>
          <a:prstGeom prst="rect">
            <a:avLst/>
          </a:prstGeom>
        </p:spPr>
      </p:pic>
      <p:sp>
        <p:nvSpPr>
          <p:cNvPr id="6" name="Slide Number Placeholder 5">
            <a:extLst>
              <a:ext uri="{FF2B5EF4-FFF2-40B4-BE49-F238E27FC236}">
                <a16:creationId xmlns:a16="http://schemas.microsoft.com/office/drawing/2014/main" id="{64461653-26EB-C4F6-C821-DAF2C095F3E4}"/>
              </a:ext>
            </a:extLst>
          </p:cNvPr>
          <p:cNvSpPr>
            <a:spLocks noGrp="1"/>
          </p:cNvSpPr>
          <p:nvPr>
            <p:ph type="sldNum" sz="quarter" idx="12"/>
          </p:nvPr>
        </p:nvSpPr>
        <p:spPr>
          <a:xfrm>
            <a:off x="202365" y="6135825"/>
            <a:ext cx="683339" cy="365125"/>
          </a:xfrm>
        </p:spPr>
        <p:txBody>
          <a:bodyPr/>
          <a:lstStyle/>
          <a:p>
            <a:fld id="{39D29960-F3C6-4657-8026-3CCA2BC56830}" type="slidenum">
              <a:rPr lang="en-US" sz="1600" dirty="0" smtClean="0">
                <a:solidFill>
                  <a:schemeClr val="tx1"/>
                </a:solidFill>
              </a:rPr>
              <a:t>21</a:t>
            </a:fld>
            <a:endParaRPr lang="en-US" sz="1600">
              <a:solidFill>
                <a:schemeClr val="tx1"/>
              </a:solidFill>
            </a:endParaRPr>
          </a:p>
        </p:txBody>
      </p:sp>
    </p:spTree>
    <p:extLst>
      <p:ext uri="{BB962C8B-B14F-4D97-AF65-F5344CB8AC3E}">
        <p14:creationId xmlns:p14="http://schemas.microsoft.com/office/powerpoint/2010/main" val="3044836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85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 company name&#10;&#10;Description automatically generated">
            <a:extLst>
              <a:ext uri="{FF2B5EF4-FFF2-40B4-BE49-F238E27FC236}">
                <a16:creationId xmlns:a16="http://schemas.microsoft.com/office/drawing/2014/main" id="{3346796B-5CB4-C74E-466F-97F055EF360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161337" y="5750069"/>
            <a:ext cx="890080" cy="10126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ederal Aviation Administration - Wikipedia">
            <a:extLst>
              <a:ext uri="{FF2B5EF4-FFF2-40B4-BE49-F238E27FC236}">
                <a16:creationId xmlns:a16="http://schemas.microsoft.com/office/drawing/2014/main" id="{E941070F-A438-666E-61A4-1B5194D88F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517" y="187718"/>
            <a:ext cx="546056" cy="5460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C85E6A25-935A-4A30-71AC-4DF2B6D36398}"/>
              </a:ext>
            </a:extLst>
          </p:cNvPr>
          <p:cNvSpPr txBox="1">
            <a:spLocks/>
          </p:cNvSpPr>
          <p:nvPr/>
        </p:nvSpPr>
        <p:spPr>
          <a:xfrm>
            <a:off x="167236" y="842389"/>
            <a:ext cx="1023253" cy="521474"/>
          </a:xfrm>
          <a:prstGeom prst="rect">
            <a:avLst/>
          </a:prstGeom>
          <a:solidFill>
            <a:schemeClr val="bg1"/>
          </a:solid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1200">
              <a:solidFill>
                <a:schemeClr val="tx1"/>
              </a:solidFill>
              <a:latin typeface="Georgia" panose="02040502050405020303" pitchFamily="18" charset="0"/>
            </a:endParaRPr>
          </a:p>
        </p:txBody>
      </p:sp>
      <p:sp>
        <p:nvSpPr>
          <p:cNvPr id="10" name="TextBox 9">
            <a:extLst>
              <a:ext uri="{FF2B5EF4-FFF2-40B4-BE49-F238E27FC236}">
                <a16:creationId xmlns:a16="http://schemas.microsoft.com/office/drawing/2014/main" id="{E25A6A98-BE99-D006-136E-A2A6B2AD36A9}"/>
              </a:ext>
            </a:extLst>
          </p:cNvPr>
          <p:cNvSpPr txBox="1"/>
          <p:nvPr/>
        </p:nvSpPr>
        <p:spPr>
          <a:xfrm>
            <a:off x="43543" y="841828"/>
            <a:ext cx="12645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Georgia"/>
              </a:rPr>
              <a:t>FLIGHTIFY</a:t>
            </a:r>
            <a:endParaRPr lang="en-US" b="1"/>
          </a:p>
        </p:txBody>
      </p:sp>
      <p:pic>
        <p:nvPicPr>
          <p:cNvPr id="12" name="Picture 28">
            <a:extLst>
              <a:ext uri="{FF2B5EF4-FFF2-40B4-BE49-F238E27FC236}">
                <a16:creationId xmlns:a16="http://schemas.microsoft.com/office/drawing/2014/main" id="{036F4FEA-C987-CD1F-E7B8-418D8EAC0615}"/>
              </a:ext>
            </a:extLst>
          </p:cNvPr>
          <p:cNvPicPr>
            <a:picLocks noChangeAspect="1"/>
          </p:cNvPicPr>
          <p:nvPr/>
        </p:nvPicPr>
        <p:blipFill>
          <a:blip r:embed="rId8"/>
          <a:stretch>
            <a:fillRect/>
          </a:stretch>
        </p:blipFill>
        <p:spPr>
          <a:xfrm>
            <a:off x="200935" y="792163"/>
            <a:ext cx="949776" cy="48532"/>
          </a:xfrm>
          <a:prstGeom prst="rect">
            <a:avLst/>
          </a:prstGeom>
        </p:spPr>
      </p:pic>
      <p:pic>
        <p:nvPicPr>
          <p:cNvPr id="14" name="Picture 30">
            <a:extLst>
              <a:ext uri="{FF2B5EF4-FFF2-40B4-BE49-F238E27FC236}">
                <a16:creationId xmlns:a16="http://schemas.microsoft.com/office/drawing/2014/main" id="{312C6018-A2A4-E842-6C63-5E89A0CCA8FC}"/>
              </a:ext>
            </a:extLst>
          </p:cNvPr>
          <p:cNvPicPr>
            <a:picLocks noChangeAspect="1"/>
          </p:cNvPicPr>
          <p:nvPr/>
        </p:nvPicPr>
        <p:blipFill>
          <a:blip r:embed="rId9"/>
          <a:stretch>
            <a:fillRect/>
          </a:stretch>
        </p:blipFill>
        <p:spPr>
          <a:xfrm>
            <a:off x="1425803" y="125412"/>
            <a:ext cx="96610" cy="901247"/>
          </a:xfrm>
          <a:prstGeom prst="rect">
            <a:avLst/>
          </a:prstGeom>
        </p:spPr>
      </p:pic>
      <p:sp>
        <p:nvSpPr>
          <p:cNvPr id="16" name="Title 1">
            <a:extLst>
              <a:ext uri="{FF2B5EF4-FFF2-40B4-BE49-F238E27FC236}">
                <a16:creationId xmlns:a16="http://schemas.microsoft.com/office/drawing/2014/main" id="{3CCCFDE2-5B10-5262-88FE-6492BA3DAAFC}"/>
              </a:ext>
            </a:extLst>
          </p:cNvPr>
          <p:cNvSpPr txBox="1">
            <a:spLocks/>
          </p:cNvSpPr>
          <p:nvPr/>
        </p:nvSpPr>
        <p:spPr>
          <a:xfrm>
            <a:off x="1797666" y="223053"/>
            <a:ext cx="8596668" cy="61764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b="1">
                <a:solidFill>
                  <a:schemeClr val="tx1"/>
                </a:solidFill>
                <a:latin typeface="Georgia"/>
              </a:rPr>
              <a:t>Tableau Dashboard – Demo</a:t>
            </a:r>
            <a:endParaRPr lang="en-US">
              <a:solidFill>
                <a:schemeClr val="tx1"/>
              </a:solidFill>
            </a:endParaRPr>
          </a:p>
        </p:txBody>
      </p:sp>
      <p:sp>
        <p:nvSpPr>
          <p:cNvPr id="5" name="Slide Number Placeholder 4">
            <a:extLst>
              <a:ext uri="{FF2B5EF4-FFF2-40B4-BE49-F238E27FC236}">
                <a16:creationId xmlns:a16="http://schemas.microsoft.com/office/drawing/2014/main" id="{D1B735A7-23D1-1386-B566-89B0864FB4E7}"/>
              </a:ext>
            </a:extLst>
          </p:cNvPr>
          <p:cNvSpPr>
            <a:spLocks noGrp="1"/>
          </p:cNvSpPr>
          <p:nvPr>
            <p:ph type="sldNum" sz="quarter" idx="12"/>
          </p:nvPr>
        </p:nvSpPr>
        <p:spPr>
          <a:xfrm>
            <a:off x="202365" y="6135825"/>
            <a:ext cx="683339" cy="365125"/>
          </a:xfrm>
        </p:spPr>
        <p:txBody>
          <a:bodyPr/>
          <a:lstStyle/>
          <a:p>
            <a:fld id="{39D29960-F3C6-4657-8026-3CCA2BC56830}" type="slidenum">
              <a:rPr lang="en-US" sz="1600" dirty="0" smtClean="0">
                <a:solidFill>
                  <a:schemeClr val="tx1"/>
                </a:solidFill>
              </a:rPr>
              <a:t>22</a:t>
            </a:fld>
            <a:endParaRPr lang="en-US" sz="1600">
              <a:solidFill>
                <a:schemeClr val="tx1"/>
              </a:solidFill>
            </a:endParaRPr>
          </a:p>
        </p:txBody>
      </p:sp>
      <p:pic>
        <p:nvPicPr>
          <p:cNvPr id="3" name="FAA Dashboard Presentation Demo">
            <a:hlinkClick r:id="" action="ppaction://media"/>
            <a:extLst>
              <a:ext uri="{FF2B5EF4-FFF2-40B4-BE49-F238E27FC236}">
                <a16:creationId xmlns:a16="http://schemas.microsoft.com/office/drawing/2014/main" id="{AFFC3833-B766-295B-CE44-9705C1B9A01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0"/>
          <a:srcRect l="5401" t="3007" r="2045"/>
          <a:stretch/>
        </p:blipFill>
        <p:spPr>
          <a:xfrm>
            <a:off x="1654719" y="1026659"/>
            <a:ext cx="8347728" cy="5372017"/>
          </a:xfrm>
          <a:prstGeom prst="rect">
            <a:avLst/>
          </a:prstGeom>
          <a:ln>
            <a:solidFill>
              <a:schemeClr val="tx1"/>
            </a:solidFill>
          </a:ln>
        </p:spPr>
      </p:pic>
    </p:spTree>
    <p:extLst>
      <p:ext uri="{BB962C8B-B14F-4D97-AF65-F5344CB8AC3E}">
        <p14:creationId xmlns:p14="http://schemas.microsoft.com/office/powerpoint/2010/main" val="2394869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7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 company name&#10;&#10;Description automatically generated">
            <a:extLst>
              <a:ext uri="{FF2B5EF4-FFF2-40B4-BE49-F238E27FC236}">
                <a16:creationId xmlns:a16="http://schemas.microsoft.com/office/drawing/2014/main" id="{3346796B-5CB4-C74E-466F-97F055EF360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161337" y="5750069"/>
            <a:ext cx="890080" cy="10126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ederal Aviation Administration - Wikipedia">
            <a:extLst>
              <a:ext uri="{FF2B5EF4-FFF2-40B4-BE49-F238E27FC236}">
                <a16:creationId xmlns:a16="http://schemas.microsoft.com/office/drawing/2014/main" id="{E941070F-A438-666E-61A4-1B5194D88F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517" y="187718"/>
            <a:ext cx="546056" cy="5460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C85E6A25-935A-4A30-71AC-4DF2B6D36398}"/>
              </a:ext>
            </a:extLst>
          </p:cNvPr>
          <p:cNvSpPr txBox="1">
            <a:spLocks/>
          </p:cNvSpPr>
          <p:nvPr/>
        </p:nvSpPr>
        <p:spPr>
          <a:xfrm>
            <a:off x="167236" y="842389"/>
            <a:ext cx="1023253" cy="521474"/>
          </a:xfrm>
          <a:prstGeom prst="rect">
            <a:avLst/>
          </a:prstGeom>
          <a:solidFill>
            <a:schemeClr val="bg1"/>
          </a:solid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1200">
              <a:solidFill>
                <a:schemeClr val="tx1"/>
              </a:solidFill>
              <a:latin typeface="Georgia" panose="02040502050405020303" pitchFamily="18" charset="0"/>
            </a:endParaRPr>
          </a:p>
        </p:txBody>
      </p:sp>
      <p:sp>
        <p:nvSpPr>
          <p:cNvPr id="10" name="TextBox 9">
            <a:extLst>
              <a:ext uri="{FF2B5EF4-FFF2-40B4-BE49-F238E27FC236}">
                <a16:creationId xmlns:a16="http://schemas.microsoft.com/office/drawing/2014/main" id="{E25A6A98-BE99-D006-136E-A2A6B2AD36A9}"/>
              </a:ext>
            </a:extLst>
          </p:cNvPr>
          <p:cNvSpPr txBox="1"/>
          <p:nvPr/>
        </p:nvSpPr>
        <p:spPr>
          <a:xfrm>
            <a:off x="43543" y="841828"/>
            <a:ext cx="12645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Georgia"/>
              </a:rPr>
              <a:t>FLIGHTIFY</a:t>
            </a:r>
            <a:endParaRPr lang="en-US" b="1"/>
          </a:p>
        </p:txBody>
      </p:sp>
      <p:pic>
        <p:nvPicPr>
          <p:cNvPr id="12" name="Picture 28">
            <a:extLst>
              <a:ext uri="{FF2B5EF4-FFF2-40B4-BE49-F238E27FC236}">
                <a16:creationId xmlns:a16="http://schemas.microsoft.com/office/drawing/2014/main" id="{036F4FEA-C987-CD1F-E7B8-418D8EAC0615}"/>
              </a:ext>
            </a:extLst>
          </p:cNvPr>
          <p:cNvPicPr>
            <a:picLocks noChangeAspect="1"/>
          </p:cNvPicPr>
          <p:nvPr/>
        </p:nvPicPr>
        <p:blipFill>
          <a:blip r:embed="rId5"/>
          <a:stretch>
            <a:fillRect/>
          </a:stretch>
        </p:blipFill>
        <p:spPr>
          <a:xfrm>
            <a:off x="200935" y="792163"/>
            <a:ext cx="949776" cy="48532"/>
          </a:xfrm>
          <a:prstGeom prst="rect">
            <a:avLst/>
          </a:prstGeom>
        </p:spPr>
      </p:pic>
      <p:pic>
        <p:nvPicPr>
          <p:cNvPr id="14" name="Picture 30">
            <a:extLst>
              <a:ext uri="{FF2B5EF4-FFF2-40B4-BE49-F238E27FC236}">
                <a16:creationId xmlns:a16="http://schemas.microsoft.com/office/drawing/2014/main" id="{312C6018-A2A4-E842-6C63-5E89A0CCA8FC}"/>
              </a:ext>
            </a:extLst>
          </p:cNvPr>
          <p:cNvPicPr>
            <a:picLocks noChangeAspect="1"/>
          </p:cNvPicPr>
          <p:nvPr/>
        </p:nvPicPr>
        <p:blipFill>
          <a:blip r:embed="rId6"/>
          <a:stretch>
            <a:fillRect/>
          </a:stretch>
        </p:blipFill>
        <p:spPr>
          <a:xfrm>
            <a:off x="1425803" y="125412"/>
            <a:ext cx="96610" cy="901247"/>
          </a:xfrm>
          <a:prstGeom prst="rect">
            <a:avLst/>
          </a:prstGeom>
        </p:spPr>
      </p:pic>
      <p:sp>
        <p:nvSpPr>
          <p:cNvPr id="16" name="Title 1">
            <a:extLst>
              <a:ext uri="{FF2B5EF4-FFF2-40B4-BE49-F238E27FC236}">
                <a16:creationId xmlns:a16="http://schemas.microsoft.com/office/drawing/2014/main" id="{3CCCFDE2-5B10-5262-88FE-6492BA3DAAFC}"/>
              </a:ext>
            </a:extLst>
          </p:cNvPr>
          <p:cNvSpPr txBox="1">
            <a:spLocks/>
          </p:cNvSpPr>
          <p:nvPr/>
        </p:nvSpPr>
        <p:spPr>
          <a:xfrm>
            <a:off x="1803066" y="262837"/>
            <a:ext cx="8596668" cy="61764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b="1">
                <a:solidFill>
                  <a:schemeClr val="tx1"/>
                </a:solidFill>
                <a:latin typeface="Georgia"/>
              </a:rPr>
              <a:t>Summary Slides</a:t>
            </a:r>
          </a:p>
        </p:txBody>
      </p:sp>
      <p:graphicFrame>
        <p:nvGraphicFramePr>
          <p:cNvPr id="2" name="Table 2">
            <a:extLst>
              <a:ext uri="{FF2B5EF4-FFF2-40B4-BE49-F238E27FC236}">
                <a16:creationId xmlns:a16="http://schemas.microsoft.com/office/drawing/2014/main" id="{9F53A90E-4D69-B961-3096-E6BF31B5BF24}"/>
              </a:ext>
            </a:extLst>
          </p:cNvPr>
          <p:cNvGraphicFramePr>
            <a:graphicFrameLocks noGrp="1"/>
          </p:cNvGraphicFramePr>
          <p:nvPr>
            <p:extLst>
              <p:ext uri="{D42A27DB-BD31-4B8C-83A1-F6EECF244321}">
                <p14:modId xmlns:p14="http://schemas.microsoft.com/office/powerpoint/2010/main" val="3831004936"/>
              </p:ext>
            </p:extLst>
          </p:nvPr>
        </p:nvGraphicFramePr>
        <p:xfrm>
          <a:off x="1734589" y="1434895"/>
          <a:ext cx="8529653" cy="3520814"/>
        </p:xfrm>
        <a:graphic>
          <a:graphicData uri="http://schemas.openxmlformats.org/drawingml/2006/table">
            <a:tbl>
              <a:tblPr firstRow="1" bandRow="1">
                <a:tableStyleId>{5940675A-B579-460E-94D1-54222C63F5DA}</a:tableStyleId>
              </a:tblPr>
              <a:tblGrid>
                <a:gridCol w="716556">
                  <a:extLst>
                    <a:ext uri="{9D8B030D-6E8A-4147-A177-3AD203B41FA5}">
                      <a16:colId xmlns:a16="http://schemas.microsoft.com/office/drawing/2014/main" val="758572115"/>
                    </a:ext>
                  </a:extLst>
                </a:gridCol>
                <a:gridCol w="7813097">
                  <a:extLst>
                    <a:ext uri="{9D8B030D-6E8A-4147-A177-3AD203B41FA5}">
                      <a16:colId xmlns:a16="http://schemas.microsoft.com/office/drawing/2014/main" val="3765467646"/>
                    </a:ext>
                  </a:extLst>
                </a:gridCol>
              </a:tblGrid>
              <a:tr h="480472">
                <a:tc gridSpan="2">
                  <a:txBody>
                    <a:bodyPr/>
                    <a:lstStyle/>
                    <a:p>
                      <a:pPr algn="ctr"/>
                      <a:r>
                        <a:rPr lang="en-US" sz="1500" b="1" err="1">
                          <a:solidFill>
                            <a:schemeClr val="bg1"/>
                          </a:solidFill>
                          <a:latin typeface="Georgia"/>
                        </a:rPr>
                        <a:t>Flightify</a:t>
                      </a:r>
                      <a:r>
                        <a:rPr lang="en-US" sz="1500" b="1">
                          <a:solidFill>
                            <a:schemeClr val="bg1"/>
                          </a:solidFill>
                          <a:latin typeface="Georgia"/>
                        </a:rPr>
                        <a:t> 2.0 Solution</a:t>
                      </a:r>
                    </a:p>
                  </a:txBody>
                  <a:tcPr>
                    <a:lnB w="28575">
                      <a:solidFill>
                        <a:schemeClr val="tx1"/>
                      </a:solidFill>
                    </a:lnB>
                    <a:solidFill>
                      <a:srgbClr val="002060"/>
                    </a:solidFill>
                  </a:tcPr>
                </a:tc>
                <a:tc hMerge="1">
                  <a:txBody>
                    <a:bodyPr/>
                    <a:lstStyle/>
                    <a:p>
                      <a:endParaRPr lang="en-US"/>
                    </a:p>
                  </a:txBody>
                  <a:tcPr marL="0" marR="0" marT="0" marB="0" horzOverflow="overflow"/>
                </a:tc>
                <a:extLst>
                  <a:ext uri="{0D108BD9-81ED-4DB2-BD59-A6C34878D82A}">
                    <a16:rowId xmlns:a16="http://schemas.microsoft.com/office/drawing/2014/main" val="2637206407"/>
                  </a:ext>
                </a:extLst>
              </a:tr>
              <a:tr h="1273249">
                <a:tc>
                  <a:txBody>
                    <a:bodyPr/>
                    <a:lstStyle/>
                    <a:p>
                      <a:endParaRPr lang="en-US"/>
                    </a:p>
                  </a:txBody>
                  <a:tcPr>
                    <a:lnL w="28575">
                      <a:solidFill>
                        <a:schemeClr val="tx1"/>
                      </a:solidFill>
                    </a:lnL>
                    <a:lnR w="28575">
                      <a:solidFill>
                        <a:schemeClr val="tx1"/>
                      </a:solidFill>
                    </a:lnR>
                    <a:lnT w="28575">
                      <a:solidFill>
                        <a:schemeClr val="tx1"/>
                      </a:solidFill>
                    </a:lnT>
                    <a:lnB w="28575">
                      <a:solidFill>
                        <a:schemeClr val="tx1"/>
                      </a:solidFill>
                    </a:lnB>
                    <a:solidFill>
                      <a:schemeClr val="bg1">
                        <a:lumMod val="95000"/>
                      </a:schemeClr>
                    </a:solidFill>
                  </a:tcPr>
                </a:tc>
                <a:tc>
                  <a:txBody>
                    <a:bodyPr/>
                    <a:lstStyle/>
                    <a:p>
                      <a:pPr marL="171450" lvl="0" indent="-171450" algn="l">
                        <a:buFont typeface="Arial"/>
                        <a:buChar char="•"/>
                      </a:pPr>
                      <a:r>
                        <a:rPr lang="en-US" sz="1400" b="1">
                          <a:latin typeface="Georgia"/>
                        </a:rPr>
                        <a:t>Deliverables:</a:t>
                      </a:r>
                      <a:r>
                        <a:rPr lang="en-US" sz="1400" b="0">
                          <a:latin typeface="Georgia"/>
                        </a:rPr>
                        <a:t> Data Cleaner Module, airport.py, datasets, Model and Forecast Modules, ArcGIS Layer, and Tableau dashboard</a:t>
                      </a:r>
                      <a:endParaRPr lang="en-US"/>
                    </a:p>
                    <a:p>
                      <a:pPr marL="171450" lvl="0" indent="-171450" algn="l">
                        <a:buFont typeface="Arial"/>
                        <a:buChar char="•"/>
                      </a:pPr>
                      <a:r>
                        <a:rPr lang="en-US" sz="1400" b="1">
                          <a:latin typeface="Georgia"/>
                        </a:rPr>
                        <a:t>Key features:</a:t>
                      </a:r>
                      <a:r>
                        <a:rPr lang="en-US" sz="1400" b="0">
                          <a:latin typeface="Georgia"/>
                        </a:rPr>
                        <a:t> Predictive model for each airport, dictionary that ingest several datasets, Tableau dashboard monitor airports VFR values and variables associated </a:t>
                      </a:r>
                      <a:endParaRPr lang="en-US"/>
                    </a:p>
                    <a:p>
                      <a:pPr marL="171450" lvl="0" indent="-171450">
                        <a:buFont typeface="Arial"/>
                        <a:buChar char="•"/>
                      </a:pPr>
                      <a:endParaRPr lang="en-US" sz="1200" b="0">
                        <a:latin typeface="Georgia"/>
                      </a:endParaRPr>
                    </a:p>
                    <a:p>
                      <a:pPr marL="171450" lvl="0" indent="-171450">
                        <a:buFont typeface="Arial"/>
                        <a:buChar char="•"/>
                      </a:pPr>
                      <a:endParaRPr lang="en-US" sz="1200" b="0">
                        <a:latin typeface="Georgia"/>
                      </a:endParaRPr>
                    </a:p>
                  </a:txBody>
                  <a:tcPr anchor="ctr">
                    <a:lnL w="28575">
                      <a:solidFill>
                        <a:schemeClr val="tx1"/>
                      </a:solidFill>
                    </a:lnL>
                    <a:lnR w="28575">
                      <a:solidFill>
                        <a:schemeClr val="tx1"/>
                      </a:solidFill>
                    </a:lnR>
                    <a:lnT w="28575">
                      <a:solidFill>
                        <a:schemeClr val="tx1"/>
                      </a:solidFill>
                    </a:lnT>
                    <a:lnB w="28575">
                      <a:solidFill>
                        <a:schemeClr val="tx1"/>
                      </a:solidFill>
                    </a:lnB>
                    <a:solidFill>
                      <a:schemeClr val="bg1">
                        <a:lumMod val="95000"/>
                      </a:schemeClr>
                    </a:solidFill>
                  </a:tcPr>
                </a:tc>
                <a:extLst>
                  <a:ext uri="{0D108BD9-81ED-4DB2-BD59-A6C34878D82A}">
                    <a16:rowId xmlns:a16="http://schemas.microsoft.com/office/drawing/2014/main" val="4063098029"/>
                  </a:ext>
                </a:extLst>
              </a:tr>
              <a:tr h="1729702">
                <a:tc>
                  <a:txBody>
                    <a:bodyPr/>
                    <a:lstStyle/>
                    <a:p>
                      <a:endParaRPr lang="en-US"/>
                    </a:p>
                  </a:txBody>
                  <a:tcPr>
                    <a:lnL w="28575">
                      <a:solidFill>
                        <a:schemeClr val="tx1"/>
                      </a:solidFill>
                    </a:lnL>
                    <a:lnR w="28575">
                      <a:solidFill>
                        <a:schemeClr val="tx1"/>
                      </a:solidFill>
                    </a:lnR>
                    <a:lnT w="28575">
                      <a:solidFill>
                        <a:schemeClr val="tx1"/>
                      </a:solidFill>
                    </a:lnT>
                    <a:lnB w="28575">
                      <a:solidFill>
                        <a:schemeClr val="tx1"/>
                      </a:solidFill>
                    </a:lnB>
                    <a:solidFill>
                      <a:schemeClr val="bg1">
                        <a:lumMod val="95000"/>
                      </a:schemeClr>
                    </a:solidFill>
                  </a:tcPr>
                </a:tc>
                <a:tc>
                  <a:txBody>
                    <a:bodyPr/>
                    <a:lstStyle/>
                    <a:p>
                      <a:pPr marL="171450" lvl="0" indent="-171450">
                        <a:buFont typeface="Arial"/>
                        <a:buChar char="•"/>
                      </a:pPr>
                      <a:r>
                        <a:rPr lang="en-US" sz="1400" b="1">
                          <a:latin typeface="Georgia"/>
                        </a:rPr>
                        <a:t>Accuracy:</a:t>
                      </a:r>
                      <a:r>
                        <a:rPr lang="en-US" sz="1400" b="0">
                          <a:latin typeface="Georgia"/>
                        </a:rPr>
                        <a:t> .149 pseud0 R-</a:t>
                      </a:r>
                      <a:r>
                        <a:rPr lang="en-US" sz="1400" b="0" err="1">
                          <a:latin typeface="Georgia"/>
                        </a:rPr>
                        <a:t>Sqaure</a:t>
                      </a:r>
                      <a:r>
                        <a:rPr lang="en-US" sz="1400" b="0">
                          <a:latin typeface="Georgia"/>
                        </a:rPr>
                        <a:t> </a:t>
                      </a:r>
                    </a:p>
                    <a:p>
                      <a:pPr marL="171450" lvl="0" indent="-171450">
                        <a:buFont typeface="Arial"/>
                        <a:buChar char="•"/>
                      </a:pPr>
                      <a:r>
                        <a:rPr lang="en-US" sz="1400" b="1">
                          <a:latin typeface="Georgia"/>
                        </a:rPr>
                        <a:t>Scalability: </a:t>
                      </a:r>
                      <a:r>
                        <a:rPr lang="en-US" sz="1400" b="0">
                          <a:latin typeface="Georgia"/>
                        </a:rPr>
                        <a:t>Up to 500 airports</a:t>
                      </a:r>
                    </a:p>
                    <a:p>
                      <a:pPr marL="171450" lvl="0" indent="-171450">
                        <a:buFont typeface="Arial"/>
                        <a:buChar char="•"/>
                      </a:pPr>
                      <a:r>
                        <a:rPr lang="en-US" sz="1400" b="1">
                          <a:latin typeface="Georgia"/>
                        </a:rPr>
                        <a:t>Customized</a:t>
                      </a:r>
                      <a:r>
                        <a:rPr lang="en-US" sz="1400" b="0">
                          <a:latin typeface="Georgia"/>
                        </a:rPr>
                        <a:t>: Each airport has a specific predictive model associated with it </a:t>
                      </a:r>
                    </a:p>
                    <a:p>
                      <a:pPr marL="171450" lvl="0" indent="-171450">
                        <a:buFont typeface="Arial"/>
                        <a:buChar char="•"/>
                      </a:pPr>
                      <a:r>
                        <a:rPr lang="en-US" sz="1400" b="1">
                          <a:latin typeface="Georgia"/>
                        </a:rPr>
                        <a:t>Collaborative/ Sharable:</a:t>
                      </a:r>
                      <a:r>
                        <a:rPr lang="en-US" sz="1400" b="0">
                          <a:latin typeface="Georgia"/>
                        </a:rPr>
                        <a:t> Multiple users can use the Tableau workbook. Python code and ARCGIS layer</a:t>
                      </a:r>
                    </a:p>
                    <a:p>
                      <a:pPr marL="171450" lvl="0" indent="-171450">
                        <a:buFont typeface="Arial"/>
                        <a:buChar char="•"/>
                      </a:pPr>
                      <a:r>
                        <a:rPr lang="en-US" sz="1400" b="1">
                          <a:latin typeface="Georgia"/>
                        </a:rPr>
                        <a:t>Cost: </a:t>
                      </a:r>
                      <a:r>
                        <a:rPr lang="en-US" sz="1400" b="0">
                          <a:latin typeface="Georgia"/>
                        </a:rPr>
                        <a:t>Current state no expense was incurred </a:t>
                      </a:r>
                    </a:p>
                  </a:txBody>
                  <a:tcPr anchor="ctr">
                    <a:lnL w="28575">
                      <a:solidFill>
                        <a:schemeClr val="tx1"/>
                      </a:solidFill>
                    </a:lnL>
                    <a:lnR w="28575">
                      <a:solidFill>
                        <a:schemeClr val="tx1"/>
                      </a:solidFill>
                    </a:lnR>
                    <a:lnT w="28575">
                      <a:solidFill>
                        <a:schemeClr val="tx1"/>
                      </a:solidFill>
                    </a:lnT>
                    <a:lnB w="28575">
                      <a:solidFill>
                        <a:schemeClr val="tx1"/>
                      </a:solidFill>
                    </a:lnB>
                    <a:solidFill>
                      <a:schemeClr val="bg1">
                        <a:lumMod val="95000"/>
                      </a:schemeClr>
                    </a:solidFill>
                  </a:tcPr>
                </a:tc>
                <a:extLst>
                  <a:ext uri="{0D108BD9-81ED-4DB2-BD59-A6C34878D82A}">
                    <a16:rowId xmlns:a16="http://schemas.microsoft.com/office/drawing/2014/main" val="2402558953"/>
                  </a:ext>
                </a:extLst>
              </a:tr>
            </a:tbl>
          </a:graphicData>
        </a:graphic>
      </p:graphicFrame>
      <p:sp>
        <p:nvSpPr>
          <p:cNvPr id="11" name="Title 1">
            <a:extLst>
              <a:ext uri="{FF2B5EF4-FFF2-40B4-BE49-F238E27FC236}">
                <a16:creationId xmlns:a16="http://schemas.microsoft.com/office/drawing/2014/main" id="{EC3B5049-5E08-3C5E-26E3-CE1BCA254A63}"/>
              </a:ext>
            </a:extLst>
          </p:cNvPr>
          <p:cNvSpPr txBox="1">
            <a:spLocks/>
          </p:cNvSpPr>
          <p:nvPr/>
        </p:nvSpPr>
        <p:spPr>
          <a:xfrm rot="16200000">
            <a:off x="1508266" y="2381785"/>
            <a:ext cx="1154799" cy="31086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400" b="1">
                <a:solidFill>
                  <a:schemeClr val="tx1"/>
                </a:solidFill>
                <a:latin typeface="Georgia"/>
              </a:rPr>
              <a:t>Overview</a:t>
            </a:r>
          </a:p>
        </p:txBody>
      </p:sp>
      <p:sp>
        <p:nvSpPr>
          <p:cNvPr id="13" name="Title 1">
            <a:extLst>
              <a:ext uri="{FF2B5EF4-FFF2-40B4-BE49-F238E27FC236}">
                <a16:creationId xmlns:a16="http://schemas.microsoft.com/office/drawing/2014/main" id="{DD917747-0088-FE53-EE7D-7AEADB69B01C}"/>
              </a:ext>
            </a:extLst>
          </p:cNvPr>
          <p:cNvSpPr txBox="1">
            <a:spLocks/>
          </p:cNvSpPr>
          <p:nvPr/>
        </p:nvSpPr>
        <p:spPr>
          <a:xfrm rot="16200000">
            <a:off x="1546129" y="3940070"/>
            <a:ext cx="1154799" cy="310863"/>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400" b="1">
                <a:solidFill>
                  <a:schemeClr val="tx1"/>
                </a:solidFill>
                <a:latin typeface="Georgia"/>
              </a:rPr>
              <a:t>Benefits</a:t>
            </a:r>
            <a:endParaRPr lang="en-US" b="1"/>
          </a:p>
        </p:txBody>
      </p:sp>
      <p:sp>
        <p:nvSpPr>
          <p:cNvPr id="5" name="Slide Number Placeholder 4">
            <a:extLst>
              <a:ext uri="{FF2B5EF4-FFF2-40B4-BE49-F238E27FC236}">
                <a16:creationId xmlns:a16="http://schemas.microsoft.com/office/drawing/2014/main" id="{DD8DC649-2BA1-408B-537C-2796E26614EE}"/>
              </a:ext>
            </a:extLst>
          </p:cNvPr>
          <p:cNvSpPr>
            <a:spLocks noGrp="1"/>
          </p:cNvSpPr>
          <p:nvPr>
            <p:ph type="sldNum" sz="quarter" idx="12"/>
          </p:nvPr>
        </p:nvSpPr>
        <p:spPr>
          <a:xfrm>
            <a:off x="202365" y="6135825"/>
            <a:ext cx="683339" cy="365125"/>
          </a:xfrm>
        </p:spPr>
        <p:txBody>
          <a:bodyPr/>
          <a:lstStyle/>
          <a:p>
            <a:fld id="{39D29960-F3C6-4657-8026-3CCA2BC56830}" type="slidenum">
              <a:rPr lang="en-US" sz="1600" dirty="0" smtClean="0">
                <a:solidFill>
                  <a:schemeClr val="tx1"/>
                </a:solidFill>
              </a:rPr>
              <a:t>23</a:t>
            </a:fld>
            <a:endParaRPr lang="en-US" sz="1600">
              <a:solidFill>
                <a:schemeClr val="tx1"/>
              </a:solidFill>
            </a:endParaRPr>
          </a:p>
        </p:txBody>
      </p:sp>
    </p:spTree>
    <p:extLst>
      <p:ext uri="{BB962C8B-B14F-4D97-AF65-F5344CB8AC3E}">
        <p14:creationId xmlns:p14="http://schemas.microsoft.com/office/powerpoint/2010/main" val="2439939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 company name&#10;&#10;Description automatically generated">
            <a:extLst>
              <a:ext uri="{FF2B5EF4-FFF2-40B4-BE49-F238E27FC236}">
                <a16:creationId xmlns:a16="http://schemas.microsoft.com/office/drawing/2014/main" id="{907CFBB3-4859-1584-55F0-DF538DF4EAC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161337" y="5750069"/>
            <a:ext cx="890080" cy="10126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ederal Aviation Administration - Wikipedia">
            <a:extLst>
              <a:ext uri="{FF2B5EF4-FFF2-40B4-BE49-F238E27FC236}">
                <a16:creationId xmlns:a16="http://schemas.microsoft.com/office/drawing/2014/main" id="{55E2FACD-BD51-D282-1BD5-892ECDEE0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517" y="187718"/>
            <a:ext cx="546056" cy="5460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6A089898-0082-FB95-F322-A0D92408C757}"/>
              </a:ext>
            </a:extLst>
          </p:cNvPr>
          <p:cNvSpPr txBox="1">
            <a:spLocks/>
          </p:cNvSpPr>
          <p:nvPr/>
        </p:nvSpPr>
        <p:spPr>
          <a:xfrm>
            <a:off x="167236" y="842389"/>
            <a:ext cx="1023253" cy="521474"/>
          </a:xfrm>
          <a:prstGeom prst="rect">
            <a:avLst/>
          </a:prstGeom>
          <a:solidFill>
            <a:schemeClr val="bg1"/>
          </a:solid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1200">
              <a:solidFill>
                <a:schemeClr val="tx1"/>
              </a:solidFill>
              <a:latin typeface="Georgia" panose="02040502050405020303" pitchFamily="18" charset="0"/>
            </a:endParaRPr>
          </a:p>
        </p:txBody>
      </p:sp>
      <p:sp>
        <p:nvSpPr>
          <p:cNvPr id="10" name="TextBox 9">
            <a:extLst>
              <a:ext uri="{FF2B5EF4-FFF2-40B4-BE49-F238E27FC236}">
                <a16:creationId xmlns:a16="http://schemas.microsoft.com/office/drawing/2014/main" id="{D59965F2-1C85-B7C1-DB1E-75FC13C53B8F}"/>
              </a:ext>
            </a:extLst>
          </p:cNvPr>
          <p:cNvSpPr txBox="1"/>
          <p:nvPr/>
        </p:nvSpPr>
        <p:spPr>
          <a:xfrm>
            <a:off x="43543" y="841828"/>
            <a:ext cx="12645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Georgia"/>
              </a:rPr>
              <a:t>FLIGHTIFY</a:t>
            </a:r>
            <a:endParaRPr lang="en-US" b="1"/>
          </a:p>
        </p:txBody>
      </p:sp>
      <p:pic>
        <p:nvPicPr>
          <p:cNvPr id="12" name="Picture 28">
            <a:extLst>
              <a:ext uri="{FF2B5EF4-FFF2-40B4-BE49-F238E27FC236}">
                <a16:creationId xmlns:a16="http://schemas.microsoft.com/office/drawing/2014/main" id="{A4D0B82A-57DE-6F93-53D8-290FBE9870FC}"/>
              </a:ext>
            </a:extLst>
          </p:cNvPr>
          <p:cNvPicPr>
            <a:picLocks noChangeAspect="1"/>
          </p:cNvPicPr>
          <p:nvPr/>
        </p:nvPicPr>
        <p:blipFill>
          <a:blip r:embed="rId5"/>
          <a:stretch>
            <a:fillRect/>
          </a:stretch>
        </p:blipFill>
        <p:spPr>
          <a:xfrm>
            <a:off x="200935" y="792163"/>
            <a:ext cx="949776" cy="48532"/>
          </a:xfrm>
          <a:prstGeom prst="rect">
            <a:avLst/>
          </a:prstGeom>
        </p:spPr>
      </p:pic>
      <p:pic>
        <p:nvPicPr>
          <p:cNvPr id="14" name="Picture 30">
            <a:extLst>
              <a:ext uri="{FF2B5EF4-FFF2-40B4-BE49-F238E27FC236}">
                <a16:creationId xmlns:a16="http://schemas.microsoft.com/office/drawing/2014/main" id="{E149A2F8-9247-B299-79E9-28C134853F68}"/>
              </a:ext>
            </a:extLst>
          </p:cNvPr>
          <p:cNvPicPr>
            <a:picLocks noChangeAspect="1"/>
          </p:cNvPicPr>
          <p:nvPr/>
        </p:nvPicPr>
        <p:blipFill>
          <a:blip r:embed="rId6"/>
          <a:stretch>
            <a:fillRect/>
          </a:stretch>
        </p:blipFill>
        <p:spPr>
          <a:xfrm>
            <a:off x="1425803" y="125412"/>
            <a:ext cx="96610" cy="901247"/>
          </a:xfrm>
          <a:prstGeom prst="rect">
            <a:avLst/>
          </a:prstGeom>
        </p:spPr>
      </p:pic>
      <p:sp>
        <p:nvSpPr>
          <p:cNvPr id="18" name="Title 1">
            <a:extLst>
              <a:ext uri="{FF2B5EF4-FFF2-40B4-BE49-F238E27FC236}">
                <a16:creationId xmlns:a16="http://schemas.microsoft.com/office/drawing/2014/main" id="{E117D3C0-3520-9CAC-ADB7-4F3B5A976210}"/>
              </a:ext>
            </a:extLst>
          </p:cNvPr>
          <p:cNvSpPr txBox="1">
            <a:spLocks/>
          </p:cNvSpPr>
          <p:nvPr/>
        </p:nvSpPr>
        <p:spPr>
          <a:xfrm>
            <a:off x="1803066" y="262837"/>
            <a:ext cx="8596668" cy="61764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b="1">
                <a:solidFill>
                  <a:schemeClr val="tx1"/>
                </a:solidFill>
                <a:latin typeface="Georgia"/>
              </a:rPr>
              <a:t>Next Steps &amp; Recommendations</a:t>
            </a:r>
            <a:endParaRPr lang="en-US">
              <a:solidFill>
                <a:schemeClr val="tx1"/>
              </a:solidFill>
            </a:endParaRPr>
          </a:p>
        </p:txBody>
      </p:sp>
      <p:sp>
        <p:nvSpPr>
          <p:cNvPr id="3" name="Content Placeholder 2">
            <a:extLst>
              <a:ext uri="{FF2B5EF4-FFF2-40B4-BE49-F238E27FC236}">
                <a16:creationId xmlns:a16="http://schemas.microsoft.com/office/drawing/2014/main" id="{B098A190-1225-9F09-DA7E-80E8B9B68854}"/>
              </a:ext>
            </a:extLst>
          </p:cNvPr>
          <p:cNvSpPr txBox="1">
            <a:spLocks/>
          </p:cNvSpPr>
          <p:nvPr/>
        </p:nvSpPr>
        <p:spPr>
          <a:xfrm>
            <a:off x="1640541" y="1115547"/>
            <a:ext cx="9143929" cy="1037990"/>
          </a:xfrm>
          <a:prstGeom prst="rect">
            <a:avLst/>
          </a:prstGeom>
          <a:solidFill>
            <a:schemeClr val="bg1">
              <a:lumMod val="95000"/>
            </a:schemeClr>
          </a:solidFill>
          <a:ln>
            <a:solidFill>
              <a:schemeClr val="tx2"/>
            </a:solidFill>
          </a:ln>
        </p:spPr>
        <p:txBody>
          <a:bodyPr vert="horz" lIns="91440" tIns="45720" rIns="91440" bIns="45720" rtlCol="0" anchor="t">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1500" b="1">
                <a:solidFill>
                  <a:schemeClr val="tx1"/>
                </a:solidFill>
                <a:latin typeface="Georgia"/>
                <a:ea typeface="ＭＳ Ｐゴシック"/>
                <a:cs typeface="Calibri"/>
              </a:rPr>
              <a:t>Recommendation</a:t>
            </a:r>
            <a:r>
              <a:rPr lang="en-US" sz="1500">
                <a:solidFill>
                  <a:schemeClr val="tx1"/>
                </a:solidFill>
                <a:latin typeface="Georgia"/>
                <a:ea typeface="ＭＳ Ｐゴシック"/>
                <a:cs typeface="Calibri"/>
              </a:rPr>
              <a:t>: </a:t>
            </a:r>
          </a:p>
          <a:p>
            <a:pPr marL="0" indent="0">
              <a:buNone/>
            </a:pPr>
            <a:r>
              <a:rPr lang="en-US" sz="1500">
                <a:solidFill>
                  <a:schemeClr val="tx1"/>
                </a:solidFill>
                <a:latin typeface="Georgia"/>
                <a:ea typeface="ＭＳ Ｐゴシック"/>
                <a:cs typeface="Calibri"/>
              </a:rPr>
              <a:t>FAA adopts Generalized Poisson Regression approach for their predictions to achieve their business and technical goals, while preserving data retention and reporting capabilities. The </a:t>
            </a:r>
            <a:r>
              <a:rPr lang="en-US" sz="1500" err="1">
                <a:solidFill>
                  <a:schemeClr val="tx1"/>
                </a:solidFill>
                <a:latin typeface="Georgia"/>
                <a:ea typeface="ＭＳ Ｐゴシック"/>
                <a:cs typeface="Calibri"/>
              </a:rPr>
              <a:t>Flightify</a:t>
            </a:r>
            <a:r>
              <a:rPr lang="en-US" sz="1500">
                <a:solidFill>
                  <a:schemeClr val="tx1"/>
                </a:solidFill>
                <a:latin typeface="Georgia"/>
                <a:ea typeface="ＭＳ Ｐゴシック"/>
                <a:cs typeface="Calibri"/>
              </a:rPr>
              <a:t> 2.0 team recommends prioritizing the following steps below for further improvements::</a:t>
            </a:r>
          </a:p>
        </p:txBody>
      </p:sp>
      <p:sp>
        <p:nvSpPr>
          <p:cNvPr id="26" name="Content Placeholder 2">
            <a:extLst>
              <a:ext uri="{FF2B5EF4-FFF2-40B4-BE49-F238E27FC236}">
                <a16:creationId xmlns:a16="http://schemas.microsoft.com/office/drawing/2014/main" id="{7120DACD-6515-AF87-24FA-67E119A01429}"/>
              </a:ext>
            </a:extLst>
          </p:cNvPr>
          <p:cNvSpPr txBox="1">
            <a:spLocks/>
          </p:cNvSpPr>
          <p:nvPr/>
        </p:nvSpPr>
        <p:spPr>
          <a:xfrm>
            <a:off x="2207224" y="2881457"/>
            <a:ext cx="7208940" cy="1513346"/>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1">
                <a:solidFill>
                  <a:schemeClr val="tx1"/>
                </a:solidFill>
                <a:latin typeface="Georgia"/>
                <a:ea typeface="ＭＳ Ｐゴシック"/>
                <a:cs typeface="Calibri"/>
              </a:rPr>
              <a:t>1.) Improve running time of Data Cleaner module.</a:t>
            </a:r>
            <a:r>
              <a:rPr lang="en-US">
                <a:solidFill>
                  <a:schemeClr val="tx1"/>
                </a:solidFill>
                <a:latin typeface="Georgia"/>
                <a:ea typeface="ＭＳ Ｐゴシック"/>
                <a:cs typeface="Calibri"/>
              </a:rPr>
              <a:t> </a:t>
            </a:r>
            <a:endParaRPr lang="en-US">
              <a:solidFill>
                <a:schemeClr val="tx1"/>
              </a:solidFill>
              <a:latin typeface="Trebuchet MS" panose="020B0603020202020204"/>
              <a:ea typeface="ＭＳ Ｐゴシック"/>
              <a:cs typeface="Calibri"/>
            </a:endParaRPr>
          </a:p>
          <a:p>
            <a:pPr marL="0" indent="0">
              <a:buNone/>
            </a:pPr>
            <a:r>
              <a:rPr lang="en-US" b="1">
                <a:solidFill>
                  <a:schemeClr val="tx1"/>
                </a:solidFill>
                <a:latin typeface="Georgia"/>
                <a:ea typeface="ＭＳ Ｐゴシック"/>
                <a:cs typeface="Calibri"/>
              </a:rPr>
              <a:t>2.) Increase data scalability.</a:t>
            </a:r>
            <a:r>
              <a:rPr lang="en-US">
                <a:solidFill>
                  <a:schemeClr val="tx1"/>
                </a:solidFill>
                <a:latin typeface="Georgia"/>
                <a:ea typeface="ＭＳ Ｐゴシック"/>
                <a:cs typeface="Calibri"/>
              </a:rPr>
              <a:t>  </a:t>
            </a:r>
            <a:endParaRPr lang="en-US">
              <a:solidFill>
                <a:schemeClr val="tx1"/>
              </a:solidFill>
            </a:endParaRPr>
          </a:p>
          <a:p>
            <a:pPr marL="0" indent="0">
              <a:buNone/>
            </a:pPr>
            <a:r>
              <a:rPr lang="en-US" b="1">
                <a:solidFill>
                  <a:schemeClr val="tx1"/>
                </a:solidFill>
                <a:latin typeface="Georgia"/>
                <a:ea typeface="ＭＳ Ｐゴシック"/>
                <a:cs typeface="Calibri"/>
              </a:rPr>
              <a:t>3.) Integrate Open weather data</a:t>
            </a:r>
            <a:r>
              <a:rPr lang="en-US">
                <a:solidFill>
                  <a:schemeClr val="tx1"/>
                </a:solidFill>
                <a:latin typeface="Georgia"/>
                <a:ea typeface="ＭＳ Ｐゴシック"/>
                <a:cs typeface="Calibri"/>
              </a:rPr>
              <a:t>.</a:t>
            </a:r>
          </a:p>
          <a:p>
            <a:pPr marL="0" indent="0">
              <a:buNone/>
            </a:pPr>
            <a:r>
              <a:rPr lang="en-US" b="1">
                <a:solidFill>
                  <a:schemeClr val="tx1"/>
                </a:solidFill>
                <a:latin typeface="Georgia"/>
                <a:ea typeface="ＭＳ Ｐゴシック"/>
                <a:cs typeface="Calibri"/>
              </a:rPr>
              <a:t>4.) Create API for public to query from database.</a:t>
            </a:r>
            <a:r>
              <a:rPr lang="en-US">
                <a:solidFill>
                  <a:schemeClr val="tx1"/>
                </a:solidFill>
                <a:latin typeface="Georgia"/>
                <a:ea typeface="ＭＳ Ｐゴシック"/>
                <a:cs typeface="Calibri"/>
              </a:rPr>
              <a:t> </a:t>
            </a:r>
          </a:p>
        </p:txBody>
      </p:sp>
      <p:sp>
        <p:nvSpPr>
          <p:cNvPr id="29" name="Content Placeholder 2">
            <a:extLst>
              <a:ext uri="{FF2B5EF4-FFF2-40B4-BE49-F238E27FC236}">
                <a16:creationId xmlns:a16="http://schemas.microsoft.com/office/drawing/2014/main" id="{B70A0B00-86BD-D6AA-52C9-3E33B9357792}"/>
              </a:ext>
            </a:extLst>
          </p:cNvPr>
          <p:cNvSpPr txBox="1">
            <a:spLocks/>
          </p:cNvSpPr>
          <p:nvPr/>
        </p:nvSpPr>
        <p:spPr>
          <a:xfrm>
            <a:off x="2207224" y="4894227"/>
            <a:ext cx="3877781" cy="307777"/>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b="1">
                <a:solidFill>
                  <a:schemeClr val="tx1"/>
                </a:solidFill>
                <a:latin typeface="Georgia"/>
                <a:ea typeface="ＭＳ Ｐゴシック"/>
                <a:cs typeface="Calibri"/>
              </a:rPr>
              <a:t>5.) Find more predictors.</a:t>
            </a:r>
            <a:r>
              <a:rPr lang="en-US">
                <a:solidFill>
                  <a:schemeClr val="tx1"/>
                </a:solidFill>
                <a:latin typeface="Georgia"/>
                <a:ea typeface="ＭＳ Ｐゴシック"/>
                <a:cs typeface="Calibri"/>
              </a:rPr>
              <a:t> </a:t>
            </a:r>
          </a:p>
        </p:txBody>
      </p:sp>
      <p:sp>
        <p:nvSpPr>
          <p:cNvPr id="22" name="Oval 21">
            <a:extLst>
              <a:ext uri="{FF2B5EF4-FFF2-40B4-BE49-F238E27FC236}">
                <a16:creationId xmlns:a16="http://schemas.microsoft.com/office/drawing/2014/main" id="{5E4951C8-C0DC-6BE0-5F9A-6912904E1A63}"/>
              </a:ext>
            </a:extLst>
          </p:cNvPr>
          <p:cNvSpPr/>
          <p:nvPr/>
        </p:nvSpPr>
        <p:spPr>
          <a:xfrm>
            <a:off x="1803066" y="2531962"/>
            <a:ext cx="327189" cy="329658"/>
          </a:xfrm>
          <a:prstGeom prst="ellipse">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3" name="Picture 30">
            <a:extLst>
              <a:ext uri="{FF2B5EF4-FFF2-40B4-BE49-F238E27FC236}">
                <a16:creationId xmlns:a16="http://schemas.microsoft.com/office/drawing/2014/main" id="{CE5EBAB0-A3E7-6606-597C-45582E230213}"/>
              </a:ext>
            </a:extLst>
          </p:cNvPr>
          <p:cNvPicPr>
            <a:picLocks noChangeAspect="1"/>
          </p:cNvPicPr>
          <p:nvPr/>
        </p:nvPicPr>
        <p:blipFill>
          <a:blip r:embed="rId6"/>
          <a:stretch>
            <a:fillRect/>
          </a:stretch>
        </p:blipFill>
        <p:spPr>
          <a:xfrm flipH="1">
            <a:off x="1943800" y="2962276"/>
            <a:ext cx="45719" cy="1513346"/>
          </a:xfrm>
          <a:prstGeom prst="rect">
            <a:avLst/>
          </a:prstGeom>
        </p:spPr>
      </p:pic>
      <p:sp>
        <p:nvSpPr>
          <p:cNvPr id="24" name="Oval 23">
            <a:extLst>
              <a:ext uri="{FF2B5EF4-FFF2-40B4-BE49-F238E27FC236}">
                <a16:creationId xmlns:a16="http://schemas.microsoft.com/office/drawing/2014/main" id="{836A2D82-BDCD-EE3D-5507-84B4EF42414C}"/>
              </a:ext>
            </a:extLst>
          </p:cNvPr>
          <p:cNvSpPr/>
          <p:nvPr/>
        </p:nvSpPr>
        <p:spPr>
          <a:xfrm>
            <a:off x="1808162" y="4576278"/>
            <a:ext cx="327189" cy="329658"/>
          </a:xfrm>
          <a:prstGeom prst="ellipse">
            <a:avLst/>
          </a:prstGeom>
          <a:solidFill>
            <a:srgbClr val="E8D16E"/>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endParaRPr lang="en-US">
              <a:solidFill>
                <a:srgbClr val="E8D16E"/>
              </a:solidFill>
            </a:endParaRPr>
          </a:p>
        </p:txBody>
      </p:sp>
      <p:sp>
        <p:nvSpPr>
          <p:cNvPr id="31" name="TextBox 30">
            <a:extLst>
              <a:ext uri="{FF2B5EF4-FFF2-40B4-BE49-F238E27FC236}">
                <a16:creationId xmlns:a16="http://schemas.microsoft.com/office/drawing/2014/main" id="{3E935AAB-FBE8-162F-693A-7657E07903FC}"/>
              </a:ext>
            </a:extLst>
          </p:cNvPr>
          <p:cNvSpPr txBox="1"/>
          <p:nvPr/>
        </p:nvSpPr>
        <p:spPr>
          <a:xfrm>
            <a:off x="2207224" y="2512125"/>
            <a:ext cx="4462027" cy="400110"/>
          </a:xfrm>
          <a:prstGeom prst="rect">
            <a:avLst/>
          </a:prstGeom>
          <a:noFill/>
        </p:spPr>
        <p:txBody>
          <a:bodyPr wrap="square">
            <a:spAutoFit/>
          </a:bodyPr>
          <a:lstStyle/>
          <a:p>
            <a:r>
              <a:rPr lang="en-US" sz="2000" b="1">
                <a:latin typeface="Georgia"/>
              </a:rPr>
              <a:t>Preprocess:</a:t>
            </a:r>
          </a:p>
        </p:txBody>
      </p:sp>
      <p:sp>
        <p:nvSpPr>
          <p:cNvPr id="35" name="TextBox 34">
            <a:extLst>
              <a:ext uri="{FF2B5EF4-FFF2-40B4-BE49-F238E27FC236}">
                <a16:creationId xmlns:a16="http://schemas.microsoft.com/office/drawing/2014/main" id="{95C4FA11-8401-FBE7-F4AE-EC970281B4BC}"/>
              </a:ext>
            </a:extLst>
          </p:cNvPr>
          <p:cNvSpPr txBox="1"/>
          <p:nvPr/>
        </p:nvSpPr>
        <p:spPr>
          <a:xfrm>
            <a:off x="2207224" y="4518529"/>
            <a:ext cx="6176682" cy="400110"/>
          </a:xfrm>
          <a:prstGeom prst="rect">
            <a:avLst/>
          </a:prstGeom>
          <a:noFill/>
        </p:spPr>
        <p:txBody>
          <a:bodyPr wrap="square">
            <a:spAutoFit/>
          </a:bodyPr>
          <a:lstStyle/>
          <a:p>
            <a:r>
              <a:rPr lang="en-US" sz="2000" b="1">
                <a:latin typeface="Georgia"/>
              </a:rPr>
              <a:t>Model:</a:t>
            </a:r>
          </a:p>
        </p:txBody>
      </p:sp>
      <p:pic>
        <p:nvPicPr>
          <p:cNvPr id="36" name="Picture 30">
            <a:extLst>
              <a:ext uri="{FF2B5EF4-FFF2-40B4-BE49-F238E27FC236}">
                <a16:creationId xmlns:a16="http://schemas.microsoft.com/office/drawing/2014/main" id="{4156B834-75FF-F7A4-4CC5-C7EF314D75CC}"/>
              </a:ext>
            </a:extLst>
          </p:cNvPr>
          <p:cNvPicPr>
            <a:picLocks noChangeAspect="1"/>
          </p:cNvPicPr>
          <p:nvPr/>
        </p:nvPicPr>
        <p:blipFill>
          <a:blip r:embed="rId6"/>
          <a:stretch>
            <a:fillRect/>
          </a:stretch>
        </p:blipFill>
        <p:spPr>
          <a:xfrm flipH="1">
            <a:off x="1941737" y="4973208"/>
            <a:ext cx="45719" cy="307777"/>
          </a:xfrm>
          <a:prstGeom prst="rect">
            <a:avLst/>
          </a:prstGeom>
        </p:spPr>
      </p:pic>
      <p:sp>
        <p:nvSpPr>
          <p:cNvPr id="5" name="Slide Number Placeholder 4">
            <a:extLst>
              <a:ext uri="{FF2B5EF4-FFF2-40B4-BE49-F238E27FC236}">
                <a16:creationId xmlns:a16="http://schemas.microsoft.com/office/drawing/2014/main" id="{159576A1-4869-F591-C412-6F62FA188A45}"/>
              </a:ext>
            </a:extLst>
          </p:cNvPr>
          <p:cNvSpPr>
            <a:spLocks noGrp="1"/>
          </p:cNvSpPr>
          <p:nvPr>
            <p:ph type="sldNum" sz="quarter" idx="12"/>
          </p:nvPr>
        </p:nvSpPr>
        <p:spPr>
          <a:xfrm>
            <a:off x="227556" y="6116932"/>
            <a:ext cx="683339" cy="365125"/>
          </a:xfrm>
        </p:spPr>
        <p:txBody>
          <a:bodyPr/>
          <a:lstStyle/>
          <a:p>
            <a:fld id="{39D29960-F3C6-4657-8026-3CCA2BC56830}" type="slidenum">
              <a:rPr lang="en-US" sz="1600" dirty="0" smtClean="0">
                <a:solidFill>
                  <a:schemeClr val="tx1"/>
                </a:solidFill>
              </a:rPr>
              <a:t>24</a:t>
            </a:fld>
            <a:endParaRPr lang="en-US" sz="1600">
              <a:solidFill>
                <a:schemeClr val="tx1"/>
              </a:solidFill>
            </a:endParaRPr>
          </a:p>
        </p:txBody>
      </p:sp>
    </p:spTree>
    <p:extLst>
      <p:ext uri="{BB962C8B-B14F-4D97-AF65-F5344CB8AC3E}">
        <p14:creationId xmlns:p14="http://schemas.microsoft.com/office/powerpoint/2010/main" val="1827574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Logo, company name&#10;&#10;Description automatically generated">
            <a:extLst>
              <a:ext uri="{FF2B5EF4-FFF2-40B4-BE49-F238E27FC236}">
                <a16:creationId xmlns:a16="http://schemas.microsoft.com/office/drawing/2014/main" id="{3346796B-5CB4-C74E-466F-97F055EF360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161337" y="5750069"/>
            <a:ext cx="890080" cy="10126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ederal Aviation Administration - Wikipedia">
            <a:extLst>
              <a:ext uri="{FF2B5EF4-FFF2-40B4-BE49-F238E27FC236}">
                <a16:creationId xmlns:a16="http://schemas.microsoft.com/office/drawing/2014/main" id="{E941070F-A438-666E-61A4-1B5194D88F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517" y="187718"/>
            <a:ext cx="546056" cy="5460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C85E6A25-935A-4A30-71AC-4DF2B6D36398}"/>
              </a:ext>
            </a:extLst>
          </p:cNvPr>
          <p:cNvSpPr txBox="1">
            <a:spLocks/>
          </p:cNvSpPr>
          <p:nvPr/>
        </p:nvSpPr>
        <p:spPr>
          <a:xfrm>
            <a:off x="167236" y="842389"/>
            <a:ext cx="1023253" cy="521474"/>
          </a:xfrm>
          <a:prstGeom prst="rect">
            <a:avLst/>
          </a:prstGeom>
          <a:solidFill>
            <a:schemeClr val="bg1"/>
          </a:solid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1200">
              <a:solidFill>
                <a:schemeClr val="tx1"/>
              </a:solidFill>
              <a:latin typeface="Georgia" panose="02040502050405020303" pitchFamily="18" charset="0"/>
            </a:endParaRPr>
          </a:p>
        </p:txBody>
      </p:sp>
      <p:sp>
        <p:nvSpPr>
          <p:cNvPr id="10" name="TextBox 9">
            <a:extLst>
              <a:ext uri="{FF2B5EF4-FFF2-40B4-BE49-F238E27FC236}">
                <a16:creationId xmlns:a16="http://schemas.microsoft.com/office/drawing/2014/main" id="{E25A6A98-BE99-D006-136E-A2A6B2AD36A9}"/>
              </a:ext>
            </a:extLst>
          </p:cNvPr>
          <p:cNvSpPr txBox="1"/>
          <p:nvPr/>
        </p:nvSpPr>
        <p:spPr>
          <a:xfrm>
            <a:off x="43543" y="841828"/>
            <a:ext cx="12645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Georgia"/>
              </a:rPr>
              <a:t>FLIGHTIFY</a:t>
            </a:r>
            <a:endParaRPr lang="en-US" b="1"/>
          </a:p>
        </p:txBody>
      </p:sp>
      <p:pic>
        <p:nvPicPr>
          <p:cNvPr id="12" name="Picture 28">
            <a:extLst>
              <a:ext uri="{FF2B5EF4-FFF2-40B4-BE49-F238E27FC236}">
                <a16:creationId xmlns:a16="http://schemas.microsoft.com/office/drawing/2014/main" id="{036F4FEA-C987-CD1F-E7B8-418D8EAC0615}"/>
              </a:ext>
            </a:extLst>
          </p:cNvPr>
          <p:cNvPicPr>
            <a:picLocks noChangeAspect="1"/>
          </p:cNvPicPr>
          <p:nvPr/>
        </p:nvPicPr>
        <p:blipFill>
          <a:blip r:embed="rId5"/>
          <a:stretch>
            <a:fillRect/>
          </a:stretch>
        </p:blipFill>
        <p:spPr>
          <a:xfrm>
            <a:off x="200935" y="792163"/>
            <a:ext cx="949776" cy="48532"/>
          </a:xfrm>
          <a:prstGeom prst="rect">
            <a:avLst/>
          </a:prstGeom>
        </p:spPr>
      </p:pic>
      <p:pic>
        <p:nvPicPr>
          <p:cNvPr id="14" name="Picture 30">
            <a:extLst>
              <a:ext uri="{FF2B5EF4-FFF2-40B4-BE49-F238E27FC236}">
                <a16:creationId xmlns:a16="http://schemas.microsoft.com/office/drawing/2014/main" id="{312C6018-A2A4-E842-6C63-5E89A0CCA8FC}"/>
              </a:ext>
            </a:extLst>
          </p:cNvPr>
          <p:cNvPicPr>
            <a:picLocks noChangeAspect="1"/>
          </p:cNvPicPr>
          <p:nvPr/>
        </p:nvPicPr>
        <p:blipFill>
          <a:blip r:embed="rId6"/>
          <a:stretch>
            <a:fillRect/>
          </a:stretch>
        </p:blipFill>
        <p:spPr>
          <a:xfrm>
            <a:off x="1425803" y="125412"/>
            <a:ext cx="96610" cy="901247"/>
          </a:xfrm>
          <a:prstGeom prst="rect">
            <a:avLst/>
          </a:prstGeom>
        </p:spPr>
      </p:pic>
      <p:sp>
        <p:nvSpPr>
          <p:cNvPr id="16" name="Title 1">
            <a:extLst>
              <a:ext uri="{FF2B5EF4-FFF2-40B4-BE49-F238E27FC236}">
                <a16:creationId xmlns:a16="http://schemas.microsoft.com/office/drawing/2014/main" id="{3CCCFDE2-5B10-5262-88FE-6492BA3DAAFC}"/>
              </a:ext>
            </a:extLst>
          </p:cNvPr>
          <p:cNvSpPr txBox="1">
            <a:spLocks/>
          </p:cNvSpPr>
          <p:nvPr/>
        </p:nvSpPr>
        <p:spPr>
          <a:xfrm>
            <a:off x="4523304" y="3120179"/>
            <a:ext cx="3145391" cy="617642"/>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a:solidFill>
                  <a:schemeClr val="tx1"/>
                </a:solidFill>
                <a:latin typeface="Georgia"/>
              </a:rPr>
              <a:t>Questions?</a:t>
            </a:r>
          </a:p>
        </p:txBody>
      </p:sp>
      <p:sp>
        <p:nvSpPr>
          <p:cNvPr id="3" name="Slide Number Placeholder 2">
            <a:extLst>
              <a:ext uri="{FF2B5EF4-FFF2-40B4-BE49-F238E27FC236}">
                <a16:creationId xmlns:a16="http://schemas.microsoft.com/office/drawing/2014/main" id="{EEC9A124-F65F-7257-3001-CC84940363FC}"/>
              </a:ext>
            </a:extLst>
          </p:cNvPr>
          <p:cNvSpPr>
            <a:spLocks noGrp="1"/>
          </p:cNvSpPr>
          <p:nvPr>
            <p:ph type="sldNum" sz="quarter" idx="12"/>
          </p:nvPr>
        </p:nvSpPr>
        <p:spPr>
          <a:xfrm>
            <a:off x="303126" y="6167312"/>
            <a:ext cx="683339" cy="365125"/>
          </a:xfrm>
        </p:spPr>
        <p:txBody>
          <a:bodyPr/>
          <a:lstStyle/>
          <a:p>
            <a:fld id="{39D29960-F3C6-4657-8026-3CCA2BC56830}" type="slidenum">
              <a:rPr lang="en-US" sz="1600" dirty="0" smtClean="0">
                <a:solidFill>
                  <a:schemeClr val="tx1"/>
                </a:solidFill>
              </a:rPr>
              <a:t>25</a:t>
            </a:fld>
            <a:endParaRPr lang="en-US" sz="1600">
              <a:solidFill>
                <a:schemeClr val="tx1"/>
              </a:solidFill>
            </a:endParaRPr>
          </a:p>
        </p:txBody>
      </p:sp>
    </p:spTree>
    <p:extLst>
      <p:ext uri="{BB962C8B-B14F-4D97-AF65-F5344CB8AC3E}">
        <p14:creationId xmlns:p14="http://schemas.microsoft.com/office/powerpoint/2010/main" val="1059490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Federal Aviation Administration - Wikipedia">
            <a:extLst>
              <a:ext uri="{FF2B5EF4-FFF2-40B4-BE49-F238E27FC236}">
                <a16:creationId xmlns:a16="http://schemas.microsoft.com/office/drawing/2014/main" id="{CE4A2A08-1B0C-E871-A447-B7B565CCE8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289" y="1745907"/>
            <a:ext cx="3149742" cy="314974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33EA52BF-861D-9D2C-3A6F-675F42E2E4E4}"/>
              </a:ext>
            </a:extLst>
          </p:cNvPr>
          <p:cNvSpPr txBox="1">
            <a:spLocks/>
          </p:cNvSpPr>
          <p:nvPr/>
        </p:nvSpPr>
        <p:spPr>
          <a:xfrm>
            <a:off x="992736" y="5051531"/>
            <a:ext cx="3145967" cy="938760"/>
          </a:xfrm>
          <a:prstGeom prst="rect">
            <a:avLst/>
          </a:prstGeom>
          <a:solidFill>
            <a:schemeClr val="bg1"/>
          </a:solid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3200">
              <a:solidFill>
                <a:schemeClr val="tx1"/>
              </a:solidFill>
              <a:latin typeface="Georgia" panose="02040502050405020303" pitchFamily="18" charset="0"/>
            </a:endParaRPr>
          </a:p>
        </p:txBody>
      </p:sp>
      <p:sp>
        <p:nvSpPr>
          <p:cNvPr id="19" name="Oval 18">
            <a:extLst>
              <a:ext uri="{FF2B5EF4-FFF2-40B4-BE49-F238E27FC236}">
                <a16:creationId xmlns:a16="http://schemas.microsoft.com/office/drawing/2014/main" id="{BB77E2B7-11D6-B27D-EE84-DD71C1C80BF3}"/>
              </a:ext>
            </a:extLst>
          </p:cNvPr>
          <p:cNvSpPr/>
          <p:nvPr/>
        </p:nvSpPr>
        <p:spPr>
          <a:xfrm>
            <a:off x="5339947" y="1679046"/>
            <a:ext cx="726330" cy="701585"/>
          </a:xfrm>
          <a:prstGeom prst="ellipse">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1" name="Title 8">
            <a:extLst>
              <a:ext uri="{FF2B5EF4-FFF2-40B4-BE49-F238E27FC236}">
                <a16:creationId xmlns:a16="http://schemas.microsoft.com/office/drawing/2014/main" id="{FAF4058D-B799-7708-99FB-CEAEBA10939B}"/>
              </a:ext>
            </a:extLst>
          </p:cNvPr>
          <p:cNvSpPr txBox="1">
            <a:spLocks/>
          </p:cNvSpPr>
          <p:nvPr/>
        </p:nvSpPr>
        <p:spPr>
          <a:xfrm>
            <a:off x="6290014" y="2908054"/>
            <a:ext cx="5165139" cy="344947"/>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500" b="1">
                <a:solidFill>
                  <a:srgbClr val="000000"/>
                </a:solidFill>
                <a:latin typeface="Georgia"/>
                <a:cs typeface="Calibri"/>
              </a:rPr>
              <a:t>Exploring &amp; Transforming Data</a:t>
            </a:r>
            <a:endParaRPr lang="en-US" sz="1500" b="1"/>
          </a:p>
        </p:txBody>
      </p:sp>
      <p:sp>
        <p:nvSpPr>
          <p:cNvPr id="23" name="Title 8">
            <a:extLst>
              <a:ext uri="{FF2B5EF4-FFF2-40B4-BE49-F238E27FC236}">
                <a16:creationId xmlns:a16="http://schemas.microsoft.com/office/drawing/2014/main" id="{57C08A4B-83D5-34AA-8385-D53BFE7027DA}"/>
              </a:ext>
            </a:extLst>
          </p:cNvPr>
          <p:cNvSpPr txBox="1">
            <a:spLocks/>
          </p:cNvSpPr>
          <p:nvPr/>
        </p:nvSpPr>
        <p:spPr>
          <a:xfrm>
            <a:off x="6290013" y="3991008"/>
            <a:ext cx="5165139" cy="34701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endParaRPr lang="en-US" sz="1500" b="1">
              <a:solidFill>
                <a:schemeClr val="tx1"/>
              </a:solidFill>
              <a:latin typeface="Georgia" panose="02040502050405020303" pitchFamily="18" charset="0"/>
            </a:endParaRPr>
          </a:p>
        </p:txBody>
      </p:sp>
      <p:sp>
        <p:nvSpPr>
          <p:cNvPr id="25" name="Title 8">
            <a:extLst>
              <a:ext uri="{FF2B5EF4-FFF2-40B4-BE49-F238E27FC236}">
                <a16:creationId xmlns:a16="http://schemas.microsoft.com/office/drawing/2014/main" id="{A1DBE405-05BB-B328-A7C5-A74C9F22DADE}"/>
              </a:ext>
            </a:extLst>
          </p:cNvPr>
          <p:cNvSpPr txBox="1">
            <a:spLocks/>
          </p:cNvSpPr>
          <p:nvPr/>
        </p:nvSpPr>
        <p:spPr>
          <a:xfrm>
            <a:off x="6288126" y="5045181"/>
            <a:ext cx="5165139" cy="315405"/>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500" b="1">
                <a:solidFill>
                  <a:schemeClr val="tx1"/>
                </a:solidFill>
                <a:latin typeface="Georgia"/>
              </a:rPr>
              <a:t>Results, Conclusion &amp; Next Steps</a:t>
            </a:r>
          </a:p>
        </p:txBody>
      </p:sp>
      <p:sp>
        <p:nvSpPr>
          <p:cNvPr id="27" name="Oval 26">
            <a:extLst>
              <a:ext uri="{FF2B5EF4-FFF2-40B4-BE49-F238E27FC236}">
                <a16:creationId xmlns:a16="http://schemas.microsoft.com/office/drawing/2014/main" id="{910953D9-B693-F6D0-C3B5-341DC6CFC444}"/>
              </a:ext>
            </a:extLst>
          </p:cNvPr>
          <p:cNvSpPr/>
          <p:nvPr/>
        </p:nvSpPr>
        <p:spPr>
          <a:xfrm>
            <a:off x="5339946" y="2737901"/>
            <a:ext cx="726330" cy="701585"/>
          </a:xfrm>
          <a:prstGeom prst="ellipse">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5C1238B-0A40-36C8-83D2-A3E4A05FC3F6}"/>
              </a:ext>
            </a:extLst>
          </p:cNvPr>
          <p:cNvSpPr/>
          <p:nvPr/>
        </p:nvSpPr>
        <p:spPr>
          <a:xfrm>
            <a:off x="5346433" y="3796756"/>
            <a:ext cx="726330" cy="701585"/>
          </a:xfrm>
          <a:prstGeom prst="ellipse">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07E73CB4-5D91-068F-3F10-5D5404DC594D}"/>
              </a:ext>
            </a:extLst>
          </p:cNvPr>
          <p:cNvSpPr/>
          <p:nvPr/>
        </p:nvSpPr>
        <p:spPr>
          <a:xfrm>
            <a:off x="5339945" y="4855611"/>
            <a:ext cx="726330" cy="701585"/>
          </a:xfrm>
          <a:prstGeom prst="ellipse">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3" name="Title 8">
            <a:extLst>
              <a:ext uri="{FF2B5EF4-FFF2-40B4-BE49-F238E27FC236}">
                <a16:creationId xmlns:a16="http://schemas.microsoft.com/office/drawing/2014/main" id="{34D5032A-30EA-DFC7-A10F-8FAD42FCADED}"/>
              </a:ext>
            </a:extLst>
          </p:cNvPr>
          <p:cNvSpPr txBox="1">
            <a:spLocks/>
          </p:cNvSpPr>
          <p:nvPr/>
        </p:nvSpPr>
        <p:spPr>
          <a:xfrm>
            <a:off x="5506128" y="1856333"/>
            <a:ext cx="406940" cy="347010"/>
          </a:xfrm>
          <a:prstGeom prst="rect">
            <a:avLst/>
          </a:prstGeom>
          <a:solidFill>
            <a:schemeClr val="accent1">
              <a:lumMod val="50000"/>
            </a:schemeClr>
          </a:solid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500">
                <a:solidFill>
                  <a:schemeClr val="bg1"/>
                </a:solidFill>
                <a:latin typeface="Georgia" panose="02040502050405020303" pitchFamily="18" charset="0"/>
              </a:rPr>
              <a:t>01</a:t>
            </a:r>
          </a:p>
        </p:txBody>
      </p:sp>
      <p:sp>
        <p:nvSpPr>
          <p:cNvPr id="35" name="Title 8">
            <a:extLst>
              <a:ext uri="{FF2B5EF4-FFF2-40B4-BE49-F238E27FC236}">
                <a16:creationId xmlns:a16="http://schemas.microsoft.com/office/drawing/2014/main" id="{6D9C46F8-F663-1188-2C0A-C7F50074554F}"/>
              </a:ext>
            </a:extLst>
          </p:cNvPr>
          <p:cNvSpPr txBox="1">
            <a:spLocks/>
          </p:cNvSpPr>
          <p:nvPr/>
        </p:nvSpPr>
        <p:spPr>
          <a:xfrm>
            <a:off x="5519098" y="2906907"/>
            <a:ext cx="406940" cy="347010"/>
          </a:xfrm>
          <a:prstGeom prst="rect">
            <a:avLst/>
          </a:prstGeom>
          <a:solidFill>
            <a:schemeClr val="accent1">
              <a:lumMod val="50000"/>
            </a:schemeClr>
          </a:solid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500">
                <a:solidFill>
                  <a:schemeClr val="bg1"/>
                </a:solidFill>
                <a:latin typeface="Georgia" panose="02040502050405020303" pitchFamily="18" charset="0"/>
              </a:rPr>
              <a:t>02</a:t>
            </a:r>
          </a:p>
        </p:txBody>
      </p:sp>
      <p:sp>
        <p:nvSpPr>
          <p:cNvPr id="37" name="Title 8">
            <a:extLst>
              <a:ext uri="{FF2B5EF4-FFF2-40B4-BE49-F238E27FC236}">
                <a16:creationId xmlns:a16="http://schemas.microsoft.com/office/drawing/2014/main" id="{C188762E-42CF-6B6B-35F3-3BD045276125}"/>
              </a:ext>
            </a:extLst>
          </p:cNvPr>
          <p:cNvSpPr txBox="1">
            <a:spLocks/>
          </p:cNvSpPr>
          <p:nvPr/>
        </p:nvSpPr>
        <p:spPr>
          <a:xfrm>
            <a:off x="5499640" y="3974043"/>
            <a:ext cx="406940" cy="347010"/>
          </a:xfrm>
          <a:prstGeom prst="rect">
            <a:avLst/>
          </a:prstGeom>
          <a:solidFill>
            <a:schemeClr val="accent1">
              <a:lumMod val="50000"/>
            </a:schemeClr>
          </a:solid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500">
                <a:solidFill>
                  <a:schemeClr val="bg1"/>
                </a:solidFill>
                <a:latin typeface="Georgia" panose="02040502050405020303" pitchFamily="18" charset="0"/>
              </a:rPr>
              <a:t>03</a:t>
            </a:r>
          </a:p>
        </p:txBody>
      </p:sp>
      <p:sp>
        <p:nvSpPr>
          <p:cNvPr id="39" name="Title 8">
            <a:extLst>
              <a:ext uri="{FF2B5EF4-FFF2-40B4-BE49-F238E27FC236}">
                <a16:creationId xmlns:a16="http://schemas.microsoft.com/office/drawing/2014/main" id="{BCF2B59C-42A5-6C0D-1D63-29AA44B0EB15}"/>
              </a:ext>
            </a:extLst>
          </p:cNvPr>
          <p:cNvSpPr txBox="1">
            <a:spLocks/>
          </p:cNvSpPr>
          <p:nvPr/>
        </p:nvSpPr>
        <p:spPr>
          <a:xfrm>
            <a:off x="5506128" y="5032898"/>
            <a:ext cx="419910" cy="347010"/>
          </a:xfrm>
          <a:prstGeom prst="rect">
            <a:avLst/>
          </a:prstGeom>
          <a:solidFill>
            <a:schemeClr val="accent1">
              <a:lumMod val="50000"/>
            </a:schemeClr>
          </a:solid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500">
                <a:solidFill>
                  <a:schemeClr val="bg1"/>
                </a:solidFill>
                <a:latin typeface="Georgia" panose="02040502050405020303" pitchFamily="18" charset="0"/>
              </a:rPr>
              <a:t>04</a:t>
            </a:r>
          </a:p>
        </p:txBody>
      </p:sp>
      <p:sp>
        <p:nvSpPr>
          <p:cNvPr id="41" name="Rectangle 40">
            <a:extLst>
              <a:ext uri="{FF2B5EF4-FFF2-40B4-BE49-F238E27FC236}">
                <a16:creationId xmlns:a16="http://schemas.microsoft.com/office/drawing/2014/main" id="{A138C3FE-13A9-3248-6D1F-8C82D2728C85}"/>
              </a:ext>
            </a:extLst>
          </p:cNvPr>
          <p:cNvSpPr/>
          <p:nvPr/>
        </p:nvSpPr>
        <p:spPr>
          <a:xfrm>
            <a:off x="6288126" y="2331325"/>
            <a:ext cx="4693861" cy="4930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Rectangle 42">
            <a:extLst>
              <a:ext uri="{FF2B5EF4-FFF2-40B4-BE49-F238E27FC236}">
                <a16:creationId xmlns:a16="http://schemas.microsoft.com/office/drawing/2014/main" id="{84733CE4-2423-B16F-DD7C-1ED21BFD7531}"/>
              </a:ext>
            </a:extLst>
          </p:cNvPr>
          <p:cNvSpPr/>
          <p:nvPr/>
        </p:nvSpPr>
        <p:spPr>
          <a:xfrm>
            <a:off x="6288125" y="3388845"/>
            <a:ext cx="4693861" cy="4930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5" name="Rectangle 44">
            <a:extLst>
              <a:ext uri="{FF2B5EF4-FFF2-40B4-BE49-F238E27FC236}">
                <a16:creationId xmlns:a16="http://schemas.microsoft.com/office/drawing/2014/main" id="{0E96EAFF-BEC2-CEC8-65C8-DA451CD833CD}"/>
              </a:ext>
            </a:extLst>
          </p:cNvPr>
          <p:cNvSpPr/>
          <p:nvPr/>
        </p:nvSpPr>
        <p:spPr>
          <a:xfrm>
            <a:off x="6288124" y="4473688"/>
            <a:ext cx="4693861" cy="4930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7" name="Rectangle 46">
            <a:extLst>
              <a:ext uri="{FF2B5EF4-FFF2-40B4-BE49-F238E27FC236}">
                <a16:creationId xmlns:a16="http://schemas.microsoft.com/office/drawing/2014/main" id="{EC82EE2D-F389-12BB-069C-9A77EBECDE01}"/>
              </a:ext>
            </a:extLst>
          </p:cNvPr>
          <p:cNvSpPr/>
          <p:nvPr/>
        </p:nvSpPr>
        <p:spPr>
          <a:xfrm>
            <a:off x="6288124" y="5557196"/>
            <a:ext cx="4693861" cy="4930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49" name="Picture 10" descr="Logo, company name&#10;&#10;Description automatically generated">
            <a:extLst>
              <a:ext uri="{FF2B5EF4-FFF2-40B4-BE49-F238E27FC236}">
                <a16:creationId xmlns:a16="http://schemas.microsoft.com/office/drawing/2014/main" id="{799FC01F-50E9-1279-B24E-815608E6AA4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161337" y="5750069"/>
            <a:ext cx="890080" cy="1012681"/>
          </a:xfrm>
          <a:prstGeom prst="rect">
            <a:avLst/>
          </a:prstGeom>
          <a:noFill/>
          <a:extLst>
            <a:ext uri="{909E8E84-426E-40DD-AFC4-6F175D3DCCD1}">
              <a14:hiddenFill xmlns:a14="http://schemas.microsoft.com/office/drawing/2010/main">
                <a:solidFill>
                  <a:srgbClr val="FFFFFF"/>
                </a:solidFill>
              </a14:hiddenFill>
            </a:ext>
          </a:extLst>
        </p:spPr>
      </p:pic>
      <p:sp>
        <p:nvSpPr>
          <p:cNvPr id="51" name="Title 8">
            <a:extLst>
              <a:ext uri="{FF2B5EF4-FFF2-40B4-BE49-F238E27FC236}">
                <a16:creationId xmlns:a16="http://schemas.microsoft.com/office/drawing/2014/main" id="{3CBB62D6-64ED-B597-F593-C6C379C48F93}"/>
              </a:ext>
            </a:extLst>
          </p:cNvPr>
          <p:cNvSpPr txBox="1">
            <a:spLocks/>
          </p:cNvSpPr>
          <p:nvPr/>
        </p:nvSpPr>
        <p:spPr>
          <a:xfrm>
            <a:off x="6288126" y="3970853"/>
            <a:ext cx="5165139" cy="347010"/>
          </a:xfrm>
          <a:prstGeom prst="rect">
            <a:avLst/>
          </a:prstGeom>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500" b="1">
                <a:solidFill>
                  <a:schemeClr val="tx1"/>
                </a:solidFill>
                <a:latin typeface="Georgia"/>
                <a:ea typeface="+mj-lt"/>
                <a:cs typeface="+mj-lt"/>
              </a:rPr>
              <a:t>Data Modeling &amp; Evaluating</a:t>
            </a:r>
            <a:endParaRPr lang="en-US" b="1">
              <a:solidFill>
                <a:schemeClr val="tx1"/>
              </a:solidFill>
            </a:endParaRPr>
          </a:p>
        </p:txBody>
      </p:sp>
      <p:sp>
        <p:nvSpPr>
          <p:cNvPr id="53" name="TextBox 52">
            <a:extLst>
              <a:ext uri="{FF2B5EF4-FFF2-40B4-BE49-F238E27FC236}">
                <a16:creationId xmlns:a16="http://schemas.microsoft.com/office/drawing/2014/main" id="{E6D890B8-66CA-EA00-8B00-0114290755D5}"/>
              </a:ext>
            </a:extLst>
          </p:cNvPr>
          <p:cNvSpPr txBox="1"/>
          <p:nvPr/>
        </p:nvSpPr>
        <p:spPr>
          <a:xfrm>
            <a:off x="6288124" y="1861679"/>
            <a:ext cx="4872946" cy="323165"/>
          </a:xfrm>
          <a:prstGeom prst="rect">
            <a:avLst/>
          </a:prstGeom>
          <a:noFill/>
        </p:spPr>
        <p:txBody>
          <a:bodyPr wrap="square" lIns="91440" tIns="45720" rIns="91440" bIns="45720" rtlCol="0" anchor="t">
            <a:spAutoFit/>
          </a:bodyPr>
          <a:lstStyle/>
          <a:p>
            <a:r>
              <a:rPr lang="en-US" sz="1500" b="1">
                <a:latin typeface="Georgia"/>
              </a:rPr>
              <a:t>Introduction</a:t>
            </a:r>
          </a:p>
        </p:txBody>
      </p:sp>
      <p:sp>
        <p:nvSpPr>
          <p:cNvPr id="57" name="Title 1">
            <a:extLst>
              <a:ext uri="{FF2B5EF4-FFF2-40B4-BE49-F238E27FC236}">
                <a16:creationId xmlns:a16="http://schemas.microsoft.com/office/drawing/2014/main" id="{3B29E351-B54E-1B5A-DAD1-ADEBAC72A136}"/>
              </a:ext>
            </a:extLst>
          </p:cNvPr>
          <p:cNvSpPr>
            <a:spLocks noGrp="1"/>
          </p:cNvSpPr>
          <p:nvPr>
            <p:ph type="title"/>
          </p:nvPr>
        </p:nvSpPr>
        <p:spPr>
          <a:xfrm>
            <a:off x="1694209" y="5052552"/>
            <a:ext cx="1493740" cy="617642"/>
          </a:xfrm>
        </p:spPr>
        <p:txBody>
          <a:bodyPr>
            <a:normAutofit/>
          </a:bodyPr>
          <a:lstStyle/>
          <a:p>
            <a:r>
              <a:rPr lang="en-US" sz="3000">
                <a:solidFill>
                  <a:schemeClr val="tx1"/>
                </a:solidFill>
                <a:latin typeface="Georgia"/>
              </a:rPr>
              <a:t>Agenda</a:t>
            </a:r>
            <a:endParaRPr lang="en-US">
              <a:solidFill>
                <a:schemeClr val="tx1"/>
              </a:solidFill>
            </a:endParaRPr>
          </a:p>
        </p:txBody>
      </p:sp>
      <p:sp>
        <p:nvSpPr>
          <p:cNvPr id="3" name="Slide Number Placeholder 2">
            <a:extLst>
              <a:ext uri="{FF2B5EF4-FFF2-40B4-BE49-F238E27FC236}">
                <a16:creationId xmlns:a16="http://schemas.microsoft.com/office/drawing/2014/main" id="{035ECEDC-C750-AFD2-CB3C-CB75445E2C7A}"/>
              </a:ext>
            </a:extLst>
          </p:cNvPr>
          <p:cNvSpPr>
            <a:spLocks noGrp="1"/>
          </p:cNvSpPr>
          <p:nvPr>
            <p:ph type="sldNum" sz="quarter" idx="12"/>
          </p:nvPr>
        </p:nvSpPr>
        <p:spPr>
          <a:xfrm>
            <a:off x="378696" y="6072850"/>
            <a:ext cx="683339" cy="365125"/>
          </a:xfrm>
        </p:spPr>
        <p:txBody>
          <a:bodyPr/>
          <a:lstStyle/>
          <a:p>
            <a:fld id="{39D29960-F3C6-4657-8026-3CCA2BC56830}" type="slidenum">
              <a:rPr lang="en-US" smtClean="0"/>
              <a:pPr/>
              <a:t>3</a:t>
            </a:fld>
            <a:endParaRPr lang="en-US"/>
          </a:p>
        </p:txBody>
      </p:sp>
    </p:spTree>
    <p:extLst>
      <p:ext uri="{BB962C8B-B14F-4D97-AF65-F5344CB8AC3E}">
        <p14:creationId xmlns:p14="http://schemas.microsoft.com/office/powerpoint/2010/main" val="4174165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6EAC3-BC77-00FA-840B-7A2BEF3E5DEF}"/>
              </a:ext>
            </a:extLst>
          </p:cNvPr>
          <p:cNvSpPr>
            <a:spLocks noGrp="1"/>
          </p:cNvSpPr>
          <p:nvPr>
            <p:ph type="title"/>
          </p:nvPr>
        </p:nvSpPr>
        <p:spPr>
          <a:xfrm>
            <a:off x="4419136" y="1020871"/>
            <a:ext cx="6960759" cy="2849671"/>
          </a:xfrm>
        </p:spPr>
        <p:txBody>
          <a:bodyPr vert="horz" lIns="91440" tIns="45720" rIns="91440" bIns="45720" rtlCol="0" anchor="b">
            <a:normAutofit/>
          </a:bodyPr>
          <a:lstStyle/>
          <a:p>
            <a:r>
              <a:rPr lang="en-US" sz="6000">
                <a:solidFill>
                  <a:srgbClr val="FFFFFF"/>
                </a:solidFill>
              </a:rPr>
              <a:t>INTRODUCTION</a:t>
            </a:r>
          </a:p>
        </p:txBody>
      </p:sp>
      <p:sp>
        <p:nvSpPr>
          <p:cNvPr id="5" name="Slide Number Placeholder 19">
            <a:extLst>
              <a:ext uri="{FF2B5EF4-FFF2-40B4-BE49-F238E27FC236}">
                <a16:creationId xmlns:a16="http://schemas.microsoft.com/office/drawing/2014/main" id="{60807DA3-B9E6-22DC-3CC1-EC69F721355E}"/>
              </a:ext>
            </a:extLst>
          </p:cNvPr>
          <p:cNvSpPr>
            <a:spLocks noGrp="1"/>
          </p:cNvSpPr>
          <p:nvPr/>
        </p:nvSpPr>
        <p:spPr>
          <a:xfrm>
            <a:off x="10694035" y="656982"/>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bg2">
                    <a:lumMod val="1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D29960-F3C6-4657-8026-3CCA2BC56830}" type="slidenum">
              <a:rPr lang="en-US" smtClean="0"/>
              <a:pPr/>
              <a:t>4</a:t>
            </a:fld>
            <a:endParaRPr lang="en-US"/>
          </a:p>
        </p:txBody>
      </p:sp>
    </p:spTree>
    <p:extLst>
      <p:ext uri="{BB962C8B-B14F-4D97-AF65-F5344CB8AC3E}">
        <p14:creationId xmlns:p14="http://schemas.microsoft.com/office/powerpoint/2010/main" val="41641376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ederal Aviation Administration - Wikipedia">
            <a:extLst>
              <a:ext uri="{FF2B5EF4-FFF2-40B4-BE49-F238E27FC236}">
                <a16:creationId xmlns:a16="http://schemas.microsoft.com/office/drawing/2014/main" id="{16AA8B3C-00B4-6692-5627-FAF6B2E3D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517" y="187718"/>
            <a:ext cx="546056" cy="5460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FE7DFFB7-E8B5-BE92-E823-42851AAFAAAB}"/>
              </a:ext>
            </a:extLst>
          </p:cNvPr>
          <p:cNvSpPr txBox="1">
            <a:spLocks/>
          </p:cNvSpPr>
          <p:nvPr/>
        </p:nvSpPr>
        <p:spPr>
          <a:xfrm>
            <a:off x="167236" y="842389"/>
            <a:ext cx="1023253" cy="521474"/>
          </a:xfrm>
          <a:prstGeom prst="rect">
            <a:avLst/>
          </a:prstGeom>
          <a:solidFill>
            <a:schemeClr val="bg1"/>
          </a:solid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1200">
              <a:solidFill>
                <a:schemeClr val="tx1"/>
              </a:solidFill>
              <a:latin typeface="Georgia" panose="02040502050405020303" pitchFamily="18" charset="0"/>
            </a:endParaRPr>
          </a:p>
        </p:txBody>
      </p:sp>
      <p:sp>
        <p:nvSpPr>
          <p:cNvPr id="9" name="TextBox 8">
            <a:extLst>
              <a:ext uri="{FF2B5EF4-FFF2-40B4-BE49-F238E27FC236}">
                <a16:creationId xmlns:a16="http://schemas.microsoft.com/office/drawing/2014/main" id="{5464A5BB-2C1E-0F79-2E1B-C86D1ABE7E9C}"/>
              </a:ext>
            </a:extLst>
          </p:cNvPr>
          <p:cNvSpPr txBox="1"/>
          <p:nvPr/>
        </p:nvSpPr>
        <p:spPr>
          <a:xfrm>
            <a:off x="43543" y="841828"/>
            <a:ext cx="12645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Georgia"/>
              </a:rPr>
              <a:t>FLIGHTIFY</a:t>
            </a:r>
            <a:endParaRPr lang="en-US" b="1"/>
          </a:p>
        </p:txBody>
      </p:sp>
      <p:pic>
        <p:nvPicPr>
          <p:cNvPr id="11" name="Picture 28">
            <a:extLst>
              <a:ext uri="{FF2B5EF4-FFF2-40B4-BE49-F238E27FC236}">
                <a16:creationId xmlns:a16="http://schemas.microsoft.com/office/drawing/2014/main" id="{4827ED0F-E906-D7F3-591B-416CD1963119}"/>
              </a:ext>
            </a:extLst>
          </p:cNvPr>
          <p:cNvPicPr>
            <a:picLocks noChangeAspect="1"/>
          </p:cNvPicPr>
          <p:nvPr/>
        </p:nvPicPr>
        <p:blipFill>
          <a:blip r:embed="rId4"/>
          <a:stretch>
            <a:fillRect/>
          </a:stretch>
        </p:blipFill>
        <p:spPr>
          <a:xfrm>
            <a:off x="200935" y="792163"/>
            <a:ext cx="949776" cy="48532"/>
          </a:xfrm>
          <a:prstGeom prst="rect">
            <a:avLst/>
          </a:prstGeom>
        </p:spPr>
      </p:pic>
      <p:sp>
        <p:nvSpPr>
          <p:cNvPr id="19" name="Oval 18">
            <a:extLst>
              <a:ext uri="{FF2B5EF4-FFF2-40B4-BE49-F238E27FC236}">
                <a16:creationId xmlns:a16="http://schemas.microsoft.com/office/drawing/2014/main" id="{BB77E2B7-11D6-B27D-EE84-DD71C1C80BF3}"/>
              </a:ext>
            </a:extLst>
          </p:cNvPr>
          <p:cNvSpPr/>
          <p:nvPr/>
        </p:nvSpPr>
        <p:spPr>
          <a:xfrm>
            <a:off x="1811161" y="1842332"/>
            <a:ext cx="327189" cy="329658"/>
          </a:xfrm>
          <a:prstGeom prst="ellipse">
            <a:avLst/>
          </a:prstGeom>
          <a:solidFill>
            <a:schemeClr val="accent1">
              <a:lumMod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49" name="Picture 10" descr="Logo, company name&#10;&#10;Description automatically generated">
            <a:extLst>
              <a:ext uri="{FF2B5EF4-FFF2-40B4-BE49-F238E27FC236}">
                <a16:creationId xmlns:a16="http://schemas.microsoft.com/office/drawing/2014/main" id="{799FC01F-50E9-1279-B24E-815608E6AA4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161337" y="5750069"/>
            <a:ext cx="890080" cy="10126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30">
            <a:extLst>
              <a:ext uri="{FF2B5EF4-FFF2-40B4-BE49-F238E27FC236}">
                <a16:creationId xmlns:a16="http://schemas.microsoft.com/office/drawing/2014/main" id="{23E8B033-F1C5-92CC-4E87-8A5DF452E98D}"/>
              </a:ext>
            </a:extLst>
          </p:cNvPr>
          <p:cNvPicPr>
            <a:picLocks noChangeAspect="1"/>
          </p:cNvPicPr>
          <p:nvPr/>
        </p:nvPicPr>
        <p:blipFill>
          <a:blip r:embed="rId7"/>
          <a:stretch>
            <a:fillRect/>
          </a:stretch>
        </p:blipFill>
        <p:spPr>
          <a:xfrm>
            <a:off x="1425803" y="125412"/>
            <a:ext cx="96610" cy="901247"/>
          </a:xfrm>
          <a:prstGeom prst="rect">
            <a:avLst/>
          </a:prstGeom>
        </p:spPr>
      </p:pic>
      <p:sp>
        <p:nvSpPr>
          <p:cNvPr id="57" name="Title 1">
            <a:extLst>
              <a:ext uri="{FF2B5EF4-FFF2-40B4-BE49-F238E27FC236}">
                <a16:creationId xmlns:a16="http://schemas.microsoft.com/office/drawing/2014/main" id="{3B29E351-B54E-1B5A-DAD1-ADEBAC72A136}"/>
              </a:ext>
            </a:extLst>
          </p:cNvPr>
          <p:cNvSpPr>
            <a:spLocks noGrp="1"/>
          </p:cNvSpPr>
          <p:nvPr>
            <p:ph type="title"/>
          </p:nvPr>
        </p:nvSpPr>
        <p:spPr>
          <a:xfrm>
            <a:off x="1803066" y="262837"/>
            <a:ext cx="8759953" cy="617642"/>
          </a:xfrm>
        </p:spPr>
        <p:txBody>
          <a:bodyPr>
            <a:normAutofit/>
          </a:bodyPr>
          <a:lstStyle/>
          <a:p>
            <a:r>
              <a:rPr lang="en-US" sz="3000" b="1">
                <a:solidFill>
                  <a:schemeClr val="tx1"/>
                </a:solidFill>
                <a:latin typeface="Georgia"/>
              </a:rPr>
              <a:t>Federal Aviation Administration</a:t>
            </a:r>
            <a:endParaRPr lang="en-US">
              <a:solidFill>
                <a:schemeClr val="tx1"/>
              </a:solidFill>
            </a:endParaRPr>
          </a:p>
        </p:txBody>
      </p:sp>
      <p:pic>
        <p:nvPicPr>
          <p:cNvPr id="28" name="Picture 30">
            <a:extLst>
              <a:ext uri="{FF2B5EF4-FFF2-40B4-BE49-F238E27FC236}">
                <a16:creationId xmlns:a16="http://schemas.microsoft.com/office/drawing/2014/main" id="{3BB7A7AD-54A2-A7CA-6156-A7B6AA80E90F}"/>
              </a:ext>
            </a:extLst>
          </p:cNvPr>
          <p:cNvPicPr>
            <a:picLocks noChangeAspect="1"/>
          </p:cNvPicPr>
          <p:nvPr/>
        </p:nvPicPr>
        <p:blipFill>
          <a:blip r:embed="rId7"/>
          <a:stretch>
            <a:fillRect/>
          </a:stretch>
        </p:blipFill>
        <p:spPr>
          <a:xfrm>
            <a:off x="1951944" y="2266268"/>
            <a:ext cx="51254" cy="511176"/>
          </a:xfrm>
          <a:prstGeom prst="rect">
            <a:avLst/>
          </a:prstGeom>
        </p:spPr>
      </p:pic>
      <p:sp>
        <p:nvSpPr>
          <p:cNvPr id="2" name="TextBox 1">
            <a:extLst>
              <a:ext uri="{FF2B5EF4-FFF2-40B4-BE49-F238E27FC236}">
                <a16:creationId xmlns:a16="http://schemas.microsoft.com/office/drawing/2014/main" id="{529E7217-25F2-1CFE-4799-C2082E4DC98A}"/>
              </a:ext>
            </a:extLst>
          </p:cNvPr>
          <p:cNvSpPr txBox="1"/>
          <p:nvPr/>
        </p:nvSpPr>
        <p:spPr>
          <a:xfrm>
            <a:off x="1425839" y="1107926"/>
            <a:ext cx="9130744" cy="563894"/>
          </a:xfrm>
          <a:prstGeom prst="rect">
            <a:avLst/>
          </a:prstGeom>
          <a:solidFill>
            <a:schemeClr val="bg1">
              <a:lumMod val="95000"/>
            </a:schemeClr>
          </a:solidFill>
          <a:ln>
            <a:solidFill>
              <a:schemeClr val="tx1"/>
            </a:solidFill>
          </a:ln>
        </p:spPr>
        <p:txBody>
          <a:bodyPr wrap="square" lIns="91440" tIns="45720" rIns="91440" bIns="45720" rtlCol="0" anchor="t">
            <a:spAutoFit/>
          </a:bodyPr>
          <a:lstStyle/>
          <a:p>
            <a:pPr algn="ctr"/>
            <a:r>
              <a:rPr lang="en-US" sz="1500" b="1">
                <a:latin typeface="Georgia"/>
              </a:rPr>
              <a:t>Mission Statement:</a:t>
            </a:r>
          </a:p>
          <a:p>
            <a:pPr algn="ctr"/>
            <a:r>
              <a:rPr lang="en-US" sz="1500">
                <a:latin typeface="Georgia"/>
                <a:ea typeface="Calibri" panose="020F0502020204030204" pitchFamily="34" charset="0"/>
                <a:cs typeface="Arial"/>
              </a:rPr>
              <a:t> </a:t>
            </a:r>
            <a:r>
              <a:rPr lang="en-US" sz="1500">
                <a:effectLst/>
                <a:latin typeface="Georgia"/>
                <a:ea typeface="Calibri" panose="020F0502020204030204" pitchFamily="34" charset="0"/>
                <a:cs typeface="Arial"/>
              </a:rPr>
              <a:t>“Our continuing mission is to provide the safest, most efficient aerospace system in the world.”</a:t>
            </a:r>
            <a:endParaRPr lang="en-US" sz="1500">
              <a:latin typeface="Georgia"/>
              <a:cs typeface="Arial"/>
            </a:endParaRPr>
          </a:p>
        </p:txBody>
      </p:sp>
      <p:sp>
        <p:nvSpPr>
          <p:cNvPr id="32" name="TextBox 31">
            <a:extLst>
              <a:ext uri="{FF2B5EF4-FFF2-40B4-BE49-F238E27FC236}">
                <a16:creationId xmlns:a16="http://schemas.microsoft.com/office/drawing/2014/main" id="{549A3E41-69F6-55D5-BBFB-22CB93F61EA8}"/>
              </a:ext>
            </a:extLst>
          </p:cNvPr>
          <p:cNvSpPr txBox="1"/>
          <p:nvPr/>
        </p:nvSpPr>
        <p:spPr>
          <a:xfrm>
            <a:off x="2205981" y="1843535"/>
            <a:ext cx="7530875" cy="1015663"/>
          </a:xfrm>
          <a:prstGeom prst="rect">
            <a:avLst/>
          </a:prstGeom>
          <a:noFill/>
        </p:spPr>
        <p:txBody>
          <a:bodyPr wrap="square" lIns="91440" tIns="45720" rIns="91440" bIns="45720" rtlCol="0" anchor="t">
            <a:spAutoFit/>
          </a:bodyPr>
          <a:lstStyle/>
          <a:p>
            <a:r>
              <a:rPr lang="en-US" sz="1500" b="1">
                <a:latin typeface="Georgia"/>
              </a:rPr>
              <a:t>Office:</a:t>
            </a:r>
            <a:endParaRPr lang="en-US" b="1">
              <a:latin typeface="Georgia"/>
            </a:endParaRPr>
          </a:p>
          <a:p>
            <a:pPr marL="285750" indent="-285750">
              <a:buFont typeface="Arial"/>
              <a:buChar char="•"/>
            </a:pPr>
            <a:r>
              <a:rPr lang="en-US" sz="1500">
                <a:latin typeface="Georgia"/>
                <a:ea typeface="Calibri" panose="020F0502020204030204" pitchFamily="34" charset="0"/>
                <a:cs typeface="Arial"/>
              </a:rPr>
              <a:t>Aviation Policy and Plans, </a:t>
            </a:r>
            <a:r>
              <a:rPr lang="en-US" sz="1500" b="1">
                <a:latin typeface="Georgia"/>
                <a:ea typeface="Calibri" panose="020F0502020204030204" pitchFamily="34" charset="0"/>
                <a:cs typeface="Arial"/>
              </a:rPr>
              <a:t>(APO-100)</a:t>
            </a:r>
          </a:p>
          <a:p>
            <a:pPr marL="285750" indent="-285750">
              <a:buFont typeface="Arial"/>
              <a:buChar char="•"/>
            </a:pPr>
            <a:r>
              <a:rPr lang="en-US" sz="1500">
                <a:latin typeface="Georgia"/>
                <a:cs typeface="Arial"/>
              </a:rPr>
              <a:t>Air Traffic Organization, </a:t>
            </a:r>
            <a:r>
              <a:rPr lang="en-US" sz="1500" b="1">
                <a:latin typeface="Georgia"/>
                <a:cs typeface="Arial"/>
              </a:rPr>
              <a:t>(ATO),</a:t>
            </a:r>
            <a:r>
              <a:rPr lang="en-US" sz="1500">
                <a:latin typeface="Georgia"/>
                <a:cs typeface="Arial"/>
              </a:rPr>
              <a:t> Mission Support Services, </a:t>
            </a:r>
            <a:r>
              <a:rPr lang="en-US" sz="1500" b="1">
                <a:latin typeface="Georgia"/>
                <a:cs typeface="Arial"/>
              </a:rPr>
              <a:t>(AJV)</a:t>
            </a:r>
            <a:r>
              <a:rPr lang="en-US" sz="1500">
                <a:latin typeface="Georgia"/>
                <a:cs typeface="Arial"/>
              </a:rPr>
              <a:t>, Strategy Directorate, </a:t>
            </a:r>
            <a:r>
              <a:rPr lang="en-US" sz="1500" b="1">
                <a:latin typeface="Georgia"/>
                <a:cs typeface="Arial"/>
              </a:rPr>
              <a:t>(AJV-S)</a:t>
            </a:r>
          </a:p>
        </p:txBody>
      </p:sp>
      <p:sp>
        <p:nvSpPr>
          <p:cNvPr id="36" name="Oval 35">
            <a:extLst>
              <a:ext uri="{FF2B5EF4-FFF2-40B4-BE49-F238E27FC236}">
                <a16:creationId xmlns:a16="http://schemas.microsoft.com/office/drawing/2014/main" id="{D3CA76D8-B86F-15E1-FEEF-07CE92ADE386}"/>
              </a:ext>
            </a:extLst>
          </p:cNvPr>
          <p:cNvSpPr/>
          <p:nvPr/>
        </p:nvSpPr>
        <p:spPr>
          <a:xfrm>
            <a:off x="1811160" y="2858331"/>
            <a:ext cx="327189" cy="329658"/>
          </a:xfrm>
          <a:prstGeom prst="ellipse">
            <a:avLst/>
          </a:prstGeom>
          <a:solidFill>
            <a:srgbClr val="E8D16E"/>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endParaRPr lang="en-US">
              <a:solidFill>
                <a:srgbClr val="E8D16E"/>
              </a:solidFill>
            </a:endParaRPr>
          </a:p>
        </p:txBody>
      </p:sp>
      <p:sp>
        <p:nvSpPr>
          <p:cNvPr id="38" name="TextBox 37">
            <a:extLst>
              <a:ext uri="{FF2B5EF4-FFF2-40B4-BE49-F238E27FC236}">
                <a16:creationId xmlns:a16="http://schemas.microsoft.com/office/drawing/2014/main" id="{DD9DFF29-6741-1359-F561-1F62D77C09D5}"/>
              </a:ext>
            </a:extLst>
          </p:cNvPr>
          <p:cNvSpPr txBox="1"/>
          <p:nvPr/>
        </p:nvSpPr>
        <p:spPr>
          <a:xfrm>
            <a:off x="2205980" y="2859534"/>
            <a:ext cx="8449450" cy="1246495"/>
          </a:xfrm>
          <a:prstGeom prst="rect">
            <a:avLst/>
          </a:prstGeom>
          <a:noFill/>
        </p:spPr>
        <p:txBody>
          <a:bodyPr wrap="square" lIns="91440" tIns="45720" rIns="91440" bIns="45720" rtlCol="0" anchor="t">
            <a:spAutoFit/>
          </a:bodyPr>
          <a:lstStyle/>
          <a:p>
            <a:r>
              <a:rPr lang="en-US" sz="1500" b="1">
                <a:latin typeface="Georgia"/>
              </a:rPr>
              <a:t>Past State:</a:t>
            </a:r>
          </a:p>
          <a:p>
            <a:pPr marL="285750" indent="-285750">
              <a:buFont typeface="Arial"/>
              <a:buChar char="•"/>
            </a:pPr>
            <a:r>
              <a:rPr lang="en-US" sz="1500">
                <a:latin typeface="Georgia"/>
                <a:cs typeface="Arial"/>
              </a:rPr>
              <a:t>Team </a:t>
            </a:r>
            <a:r>
              <a:rPr lang="en-US" sz="1500" err="1">
                <a:latin typeface="Georgia"/>
                <a:cs typeface="Arial"/>
              </a:rPr>
              <a:t>Flightify</a:t>
            </a:r>
            <a:r>
              <a:rPr lang="en-US" sz="1500">
                <a:latin typeface="Georgia"/>
                <a:cs typeface="Arial"/>
              </a:rPr>
              <a:t> 1, Summer 2021: Data Exploration project and solution</a:t>
            </a:r>
            <a:endParaRPr lang="en-US" sz="1500">
              <a:ea typeface="+mn-lt"/>
              <a:cs typeface="+mn-lt"/>
            </a:endParaRPr>
          </a:p>
          <a:p>
            <a:pPr marL="285750" indent="-285750">
              <a:buFont typeface="Arial"/>
              <a:buChar char="•"/>
            </a:pPr>
            <a:r>
              <a:rPr lang="en-US" sz="1500" b="1">
                <a:latin typeface="Georgia"/>
                <a:cs typeface="Arial"/>
              </a:rPr>
              <a:t>Scale:</a:t>
            </a:r>
            <a:r>
              <a:rPr lang="en-US" sz="1500">
                <a:latin typeface="Georgia"/>
                <a:cs typeface="Arial"/>
              </a:rPr>
              <a:t> Small (8 airports)</a:t>
            </a:r>
          </a:p>
          <a:p>
            <a:pPr marL="285750" indent="-285750">
              <a:buFont typeface="Arial"/>
              <a:buChar char="•"/>
            </a:pPr>
            <a:r>
              <a:rPr lang="en-US" sz="1500" b="1">
                <a:latin typeface="Georgia"/>
                <a:cs typeface="Arial"/>
              </a:rPr>
              <a:t>Predictive approach:</a:t>
            </a:r>
            <a:r>
              <a:rPr lang="en-US" sz="1500">
                <a:latin typeface="Georgia"/>
                <a:cs typeface="Arial"/>
              </a:rPr>
              <a:t> Classification, approach was not conducive for forecasting </a:t>
            </a:r>
          </a:p>
          <a:p>
            <a:pPr marL="285750" indent="-285750">
              <a:buFont typeface="Arial"/>
              <a:buChar char="•"/>
            </a:pPr>
            <a:r>
              <a:rPr lang="en-US" sz="1500" b="1">
                <a:latin typeface="Georgia"/>
                <a:cs typeface="Arial"/>
              </a:rPr>
              <a:t>Deliverables: </a:t>
            </a:r>
            <a:r>
              <a:rPr lang="en-US" sz="1500">
                <a:latin typeface="Georgia"/>
                <a:cs typeface="Arial"/>
              </a:rPr>
              <a:t>Python model, Tableau Dashboard</a:t>
            </a:r>
          </a:p>
        </p:txBody>
      </p:sp>
      <p:pic>
        <p:nvPicPr>
          <p:cNvPr id="15" name="Picture 30">
            <a:extLst>
              <a:ext uri="{FF2B5EF4-FFF2-40B4-BE49-F238E27FC236}">
                <a16:creationId xmlns:a16="http://schemas.microsoft.com/office/drawing/2014/main" id="{3BED9641-B990-D914-21DD-65FE72D7982E}"/>
              </a:ext>
            </a:extLst>
          </p:cNvPr>
          <p:cNvPicPr>
            <a:picLocks noChangeAspect="1"/>
          </p:cNvPicPr>
          <p:nvPr/>
        </p:nvPicPr>
        <p:blipFill>
          <a:blip r:embed="rId7"/>
          <a:stretch>
            <a:fillRect/>
          </a:stretch>
        </p:blipFill>
        <p:spPr>
          <a:xfrm>
            <a:off x="1951943" y="3287059"/>
            <a:ext cx="51254" cy="710747"/>
          </a:xfrm>
          <a:prstGeom prst="rect">
            <a:avLst/>
          </a:prstGeom>
        </p:spPr>
      </p:pic>
      <p:sp>
        <p:nvSpPr>
          <p:cNvPr id="18" name="Oval 17">
            <a:extLst>
              <a:ext uri="{FF2B5EF4-FFF2-40B4-BE49-F238E27FC236}">
                <a16:creationId xmlns:a16="http://schemas.microsoft.com/office/drawing/2014/main" id="{DFFBAD2A-7D6B-92BC-041B-A0B745B502E5}"/>
              </a:ext>
            </a:extLst>
          </p:cNvPr>
          <p:cNvSpPr/>
          <p:nvPr/>
        </p:nvSpPr>
        <p:spPr>
          <a:xfrm>
            <a:off x="1814925" y="4086226"/>
            <a:ext cx="327189" cy="329658"/>
          </a:xfrm>
          <a:prstGeom prst="ellipse">
            <a:avLst/>
          </a:prstGeom>
          <a:solidFill>
            <a:srgbClr val="E8D16E"/>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endParaRPr lang="en-US">
              <a:solidFill>
                <a:srgbClr val="E8D16E"/>
              </a:solidFill>
            </a:endParaRPr>
          </a:p>
        </p:txBody>
      </p:sp>
      <p:sp>
        <p:nvSpPr>
          <p:cNvPr id="21" name="TextBox 20">
            <a:extLst>
              <a:ext uri="{FF2B5EF4-FFF2-40B4-BE49-F238E27FC236}">
                <a16:creationId xmlns:a16="http://schemas.microsoft.com/office/drawing/2014/main" id="{8B6DDC8A-80B3-5E1F-D9D5-829B2579A972}"/>
              </a:ext>
            </a:extLst>
          </p:cNvPr>
          <p:cNvSpPr txBox="1"/>
          <p:nvPr/>
        </p:nvSpPr>
        <p:spPr>
          <a:xfrm>
            <a:off x="2205979" y="4114643"/>
            <a:ext cx="7530875" cy="1477328"/>
          </a:xfrm>
          <a:prstGeom prst="rect">
            <a:avLst/>
          </a:prstGeom>
          <a:noFill/>
        </p:spPr>
        <p:txBody>
          <a:bodyPr wrap="square" lIns="91440" tIns="45720" rIns="91440" bIns="45720" rtlCol="0" anchor="t">
            <a:spAutoFit/>
          </a:bodyPr>
          <a:lstStyle/>
          <a:p>
            <a:r>
              <a:rPr lang="en-US" sz="1500" b="1">
                <a:latin typeface="Georgia"/>
              </a:rPr>
              <a:t>Current State:</a:t>
            </a:r>
          </a:p>
          <a:p>
            <a:pPr marL="285750" indent="-285750">
              <a:buFont typeface="Arial"/>
              <a:buChar char="•"/>
            </a:pPr>
            <a:r>
              <a:rPr lang="en-US" sz="1500">
                <a:latin typeface="Georgia"/>
                <a:cs typeface="Arial"/>
              </a:rPr>
              <a:t>Team </a:t>
            </a:r>
            <a:r>
              <a:rPr lang="en-US" sz="1500" err="1">
                <a:latin typeface="Georgia"/>
                <a:cs typeface="Arial"/>
              </a:rPr>
              <a:t>Flightify</a:t>
            </a:r>
            <a:r>
              <a:rPr lang="en-US" sz="1500">
                <a:latin typeface="Georgia"/>
                <a:cs typeface="Arial"/>
              </a:rPr>
              <a:t> 2.0, Spring 2022: Forecasting VFR project and solution</a:t>
            </a:r>
            <a:endParaRPr lang="en-US" sz="1500">
              <a:ea typeface="+mn-lt"/>
              <a:cs typeface="+mn-lt"/>
            </a:endParaRPr>
          </a:p>
          <a:p>
            <a:pPr marL="285750" indent="-285750">
              <a:buFont typeface="Arial"/>
              <a:buChar char="•"/>
            </a:pPr>
            <a:r>
              <a:rPr lang="en-US" sz="1500" b="1">
                <a:latin typeface="Georgia"/>
                <a:cs typeface="Arial"/>
              </a:rPr>
              <a:t>Scale:</a:t>
            </a:r>
            <a:r>
              <a:rPr lang="en-US" sz="1500">
                <a:latin typeface="Georgia"/>
                <a:cs typeface="Arial"/>
              </a:rPr>
              <a:t> Large (500 airports)</a:t>
            </a:r>
            <a:endParaRPr lang="en-US"/>
          </a:p>
          <a:p>
            <a:pPr marL="285750" indent="-285750">
              <a:buFont typeface="Arial"/>
              <a:buChar char="•"/>
            </a:pPr>
            <a:r>
              <a:rPr lang="en-US" sz="1500" b="1">
                <a:latin typeface="Georgia"/>
                <a:cs typeface="Arial"/>
              </a:rPr>
              <a:t>Predictive approach:</a:t>
            </a:r>
            <a:r>
              <a:rPr lang="en-US" sz="1500">
                <a:latin typeface="Georgia"/>
                <a:cs typeface="Arial"/>
              </a:rPr>
              <a:t>  Generalized Poisson Regression</a:t>
            </a:r>
          </a:p>
          <a:p>
            <a:pPr marL="285750" indent="-285750">
              <a:spcBef>
                <a:spcPct val="0"/>
              </a:spcBef>
              <a:buFont typeface="Arial,Sans-Serif"/>
              <a:buChar char="•"/>
            </a:pPr>
            <a:r>
              <a:rPr lang="en-US" sz="1500" b="1">
                <a:latin typeface="Georgia"/>
                <a:cs typeface="Arial"/>
              </a:rPr>
              <a:t>Deliverables: </a:t>
            </a:r>
            <a:r>
              <a:rPr lang="en-US" sz="1500">
                <a:latin typeface="Georgia"/>
                <a:cs typeface="Arial"/>
              </a:rPr>
              <a:t>Model Visual Flight Rule (VFR) Behavior 500 airports, 7 day Forecast, ArcGIS Shape files, Tableau Dashboard. </a:t>
            </a:r>
            <a:endParaRPr lang="en-US"/>
          </a:p>
        </p:txBody>
      </p:sp>
      <p:pic>
        <p:nvPicPr>
          <p:cNvPr id="23" name="Picture 30">
            <a:extLst>
              <a:ext uri="{FF2B5EF4-FFF2-40B4-BE49-F238E27FC236}">
                <a16:creationId xmlns:a16="http://schemas.microsoft.com/office/drawing/2014/main" id="{CD37CA62-2969-C65D-144C-C293A618F994}"/>
              </a:ext>
            </a:extLst>
          </p:cNvPr>
          <p:cNvPicPr>
            <a:picLocks noChangeAspect="1"/>
          </p:cNvPicPr>
          <p:nvPr/>
        </p:nvPicPr>
        <p:blipFill>
          <a:blip r:embed="rId7"/>
          <a:stretch>
            <a:fillRect/>
          </a:stretch>
        </p:blipFill>
        <p:spPr>
          <a:xfrm>
            <a:off x="1948588" y="4510115"/>
            <a:ext cx="52932" cy="951463"/>
          </a:xfrm>
          <a:prstGeom prst="rect">
            <a:avLst/>
          </a:prstGeom>
        </p:spPr>
      </p:pic>
      <p:sp>
        <p:nvSpPr>
          <p:cNvPr id="24" name="Oval 23">
            <a:extLst>
              <a:ext uri="{FF2B5EF4-FFF2-40B4-BE49-F238E27FC236}">
                <a16:creationId xmlns:a16="http://schemas.microsoft.com/office/drawing/2014/main" id="{1E24E66F-B52D-F31B-8232-F7278443BC81}"/>
              </a:ext>
            </a:extLst>
          </p:cNvPr>
          <p:cNvSpPr/>
          <p:nvPr/>
        </p:nvSpPr>
        <p:spPr>
          <a:xfrm>
            <a:off x="1814925" y="5540953"/>
            <a:ext cx="327189" cy="329658"/>
          </a:xfrm>
          <a:prstGeom prst="ellipse">
            <a:avLst/>
          </a:prstGeom>
          <a:solidFill>
            <a:srgbClr val="E8D16E"/>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endParaRPr lang="en-US">
              <a:solidFill>
                <a:srgbClr val="E8D16E"/>
              </a:solidFill>
            </a:endParaRPr>
          </a:p>
        </p:txBody>
      </p:sp>
      <p:sp>
        <p:nvSpPr>
          <p:cNvPr id="25" name="TextBox 24">
            <a:extLst>
              <a:ext uri="{FF2B5EF4-FFF2-40B4-BE49-F238E27FC236}">
                <a16:creationId xmlns:a16="http://schemas.microsoft.com/office/drawing/2014/main" id="{F7CAF9CB-B4AE-392F-5E83-695970554AF4}"/>
              </a:ext>
            </a:extLst>
          </p:cNvPr>
          <p:cNvSpPr txBox="1"/>
          <p:nvPr/>
        </p:nvSpPr>
        <p:spPr>
          <a:xfrm>
            <a:off x="2205978" y="5539681"/>
            <a:ext cx="7852421" cy="784830"/>
          </a:xfrm>
          <a:prstGeom prst="rect">
            <a:avLst/>
          </a:prstGeom>
          <a:noFill/>
        </p:spPr>
        <p:txBody>
          <a:bodyPr wrap="square" lIns="91440" tIns="45720" rIns="91440" bIns="45720" rtlCol="0" anchor="t">
            <a:spAutoFit/>
          </a:bodyPr>
          <a:lstStyle/>
          <a:p>
            <a:r>
              <a:rPr lang="en-US" sz="1500" b="1">
                <a:latin typeface="Georgia"/>
              </a:rPr>
              <a:t>Future State:</a:t>
            </a:r>
            <a:endParaRPr lang="en-US" sz="1500">
              <a:ea typeface="+mn-lt"/>
              <a:cs typeface="+mn-lt"/>
            </a:endParaRPr>
          </a:p>
          <a:p>
            <a:r>
              <a:rPr lang="en-US" sz="1500">
                <a:latin typeface="Georgia"/>
              </a:rPr>
              <a:t>For the Flightify team's detailed recommendations and next steps, please refer to Slide 24</a:t>
            </a:r>
          </a:p>
          <a:p>
            <a:endParaRPr lang="en-US" sz="1500" b="1">
              <a:latin typeface="Georgia"/>
            </a:endParaRPr>
          </a:p>
        </p:txBody>
      </p:sp>
      <p:sp>
        <p:nvSpPr>
          <p:cNvPr id="4" name="Slide Number Placeholder 3">
            <a:extLst>
              <a:ext uri="{FF2B5EF4-FFF2-40B4-BE49-F238E27FC236}">
                <a16:creationId xmlns:a16="http://schemas.microsoft.com/office/drawing/2014/main" id="{C9F87F92-454B-8F74-EC71-B080C7E1B1F9}"/>
              </a:ext>
            </a:extLst>
          </p:cNvPr>
          <p:cNvSpPr>
            <a:spLocks noGrp="1"/>
          </p:cNvSpPr>
          <p:nvPr>
            <p:ph type="sldNum" sz="quarter" idx="12"/>
          </p:nvPr>
        </p:nvSpPr>
        <p:spPr>
          <a:xfrm>
            <a:off x="277936" y="6072850"/>
            <a:ext cx="683339" cy="365125"/>
          </a:xfrm>
        </p:spPr>
        <p:txBody>
          <a:bodyPr/>
          <a:lstStyle/>
          <a:p>
            <a:fld id="{39D29960-F3C6-4657-8026-3CCA2BC56830}" type="slidenum">
              <a:rPr lang="en-US" smtClean="0"/>
              <a:pPr/>
              <a:t>5</a:t>
            </a:fld>
            <a:endParaRPr lang="en-US"/>
          </a:p>
        </p:txBody>
      </p:sp>
    </p:spTree>
    <p:extLst>
      <p:ext uri="{BB962C8B-B14F-4D97-AF65-F5344CB8AC3E}">
        <p14:creationId xmlns:p14="http://schemas.microsoft.com/office/powerpoint/2010/main" val="2236368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1C34B54B-A92A-A687-2883-2FC5520F43C9}"/>
              </a:ext>
            </a:extLst>
          </p:cNvPr>
          <p:cNvSpPr>
            <a:spLocks noGrp="1"/>
          </p:cNvSpPr>
          <p:nvPr>
            <p:ph type="title"/>
          </p:nvPr>
        </p:nvSpPr>
        <p:spPr>
          <a:xfrm>
            <a:off x="1803066" y="262837"/>
            <a:ext cx="8596668" cy="617642"/>
          </a:xfrm>
        </p:spPr>
        <p:txBody>
          <a:bodyPr>
            <a:normAutofit/>
          </a:bodyPr>
          <a:lstStyle/>
          <a:p>
            <a:r>
              <a:rPr lang="en-US" sz="3000" b="1">
                <a:solidFill>
                  <a:schemeClr val="tx1"/>
                </a:solidFill>
                <a:latin typeface="Georgia"/>
              </a:rPr>
              <a:t>Problem Statement</a:t>
            </a:r>
          </a:p>
        </p:txBody>
      </p:sp>
      <p:sp>
        <p:nvSpPr>
          <p:cNvPr id="3" name="Content Placeholder 2">
            <a:extLst>
              <a:ext uri="{FF2B5EF4-FFF2-40B4-BE49-F238E27FC236}">
                <a16:creationId xmlns:a16="http://schemas.microsoft.com/office/drawing/2014/main" id="{B5DD26F3-3AE9-784F-9727-3625571F80EE}"/>
              </a:ext>
            </a:extLst>
          </p:cNvPr>
          <p:cNvSpPr>
            <a:spLocks noGrp="1"/>
          </p:cNvSpPr>
          <p:nvPr>
            <p:ph idx="1"/>
          </p:nvPr>
        </p:nvSpPr>
        <p:spPr>
          <a:xfrm>
            <a:off x="1479024" y="1962369"/>
            <a:ext cx="5558884" cy="3114754"/>
          </a:xfrm>
        </p:spPr>
        <p:txBody>
          <a:bodyPr vert="horz" lIns="91440" tIns="45720" rIns="91440" bIns="45720" rtlCol="0" anchor="t">
            <a:normAutofit/>
          </a:bodyPr>
          <a:lstStyle/>
          <a:p>
            <a:r>
              <a:rPr lang="en-US">
                <a:latin typeface="Georgia"/>
              </a:rPr>
              <a:t>The Problem</a:t>
            </a:r>
          </a:p>
          <a:p>
            <a:pPr lvl="1"/>
            <a:r>
              <a:rPr lang="en-US">
                <a:latin typeface="Georgia"/>
              </a:rPr>
              <a:t>The nature of VFR flights</a:t>
            </a:r>
          </a:p>
          <a:p>
            <a:pPr lvl="2"/>
            <a:r>
              <a:rPr lang="en-US">
                <a:latin typeface="Georgia"/>
              </a:rPr>
              <a:t>VFR defined</a:t>
            </a:r>
          </a:p>
          <a:p>
            <a:pPr lvl="2"/>
            <a:r>
              <a:rPr lang="en-US">
                <a:latin typeface="Georgia"/>
              </a:rPr>
              <a:t>Risks introduced with flying VFR</a:t>
            </a:r>
          </a:p>
          <a:p>
            <a:pPr lvl="1"/>
            <a:r>
              <a:rPr lang="en-US">
                <a:latin typeface="Georgia"/>
              </a:rPr>
              <a:t>Currently FAA does not have a way to predict</a:t>
            </a:r>
          </a:p>
          <a:p>
            <a:pPr marL="457200" lvl="1" indent="0">
              <a:buNone/>
            </a:pPr>
            <a:r>
              <a:rPr lang="en-US">
                <a:latin typeface="Georgia"/>
              </a:rPr>
              <a:t>     VFR traffic which causes safety risks</a:t>
            </a:r>
          </a:p>
          <a:p>
            <a:r>
              <a:rPr lang="en-US">
                <a:latin typeface="Georgia"/>
              </a:rPr>
              <a:t>The Solution</a:t>
            </a:r>
          </a:p>
          <a:p>
            <a:pPr lvl="1"/>
            <a:r>
              <a:rPr lang="en-US">
                <a:latin typeface="Georgia"/>
              </a:rPr>
              <a:t>Predict VFR Traffic per Airport</a:t>
            </a:r>
          </a:p>
        </p:txBody>
      </p:sp>
      <p:pic>
        <p:nvPicPr>
          <p:cNvPr id="7" name="Picture 6" descr="Diagram&#10;&#10;Description automatically generated">
            <a:extLst>
              <a:ext uri="{FF2B5EF4-FFF2-40B4-BE49-F238E27FC236}">
                <a16:creationId xmlns:a16="http://schemas.microsoft.com/office/drawing/2014/main" id="{D04BB490-AD97-3F4A-BCEC-551EF1ED76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5365" y="1962369"/>
            <a:ext cx="3124271" cy="3111285"/>
          </a:xfrm>
          <a:prstGeom prst="rect">
            <a:avLst/>
          </a:prstGeom>
        </p:spPr>
      </p:pic>
      <p:pic>
        <p:nvPicPr>
          <p:cNvPr id="4" name="Picture 10" descr="Logo, company name&#10;&#10;Description automatically generated">
            <a:extLst>
              <a:ext uri="{FF2B5EF4-FFF2-40B4-BE49-F238E27FC236}">
                <a16:creationId xmlns:a16="http://schemas.microsoft.com/office/drawing/2014/main" id="{C6A4736B-E358-857D-8387-75C8B17CB91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161337" y="5750069"/>
            <a:ext cx="890080" cy="10126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Federal Aviation Administration - Wikipedia">
            <a:extLst>
              <a:ext uri="{FF2B5EF4-FFF2-40B4-BE49-F238E27FC236}">
                <a16:creationId xmlns:a16="http://schemas.microsoft.com/office/drawing/2014/main" id="{5C2EF6D7-A96E-198D-CA45-1181F54FD4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5517" y="187718"/>
            <a:ext cx="546056" cy="5460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81D305B9-8AAF-7524-F4B5-DE89C1E32692}"/>
              </a:ext>
            </a:extLst>
          </p:cNvPr>
          <p:cNvSpPr txBox="1">
            <a:spLocks/>
          </p:cNvSpPr>
          <p:nvPr/>
        </p:nvSpPr>
        <p:spPr>
          <a:xfrm>
            <a:off x="167236" y="842389"/>
            <a:ext cx="1023253" cy="521474"/>
          </a:xfrm>
          <a:prstGeom prst="rect">
            <a:avLst/>
          </a:prstGeom>
          <a:solidFill>
            <a:schemeClr val="bg1"/>
          </a:solid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1200">
              <a:solidFill>
                <a:schemeClr val="tx1"/>
              </a:solidFill>
              <a:latin typeface="Georgia" panose="02040502050405020303" pitchFamily="18" charset="0"/>
            </a:endParaRPr>
          </a:p>
        </p:txBody>
      </p:sp>
      <p:sp>
        <p:nvSpPr>
          <p:cNvPr id="18" name="TextBox 17">
            <a:extLst>
              <a:ext uri="{FF2B5EF4-FFF2-40B4-BE49-F238E27FC236}">
                <a16:creationId xmlns:a16="http://schemas.microsoft.com/office/drawing/2014/main" id="{F7D9F1CE-0EA8-16A5-12EE-5B7BA53082FD}"/>
              </a:ext>
            </a:extLst>
          </p:cNvPr>
          <p:cNvSpPr txBox="1"/>
          <p:nvPr/>
        </p:nvSpPr>
        <p:spPr>
          <a:xfrm>
            <a:off x="43543" y="841828"/>
            <a:ext cx="12645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Georgia"/>
              </a:rPr>
              <a:t>FLIGHTIFY</a:t>
            </a:r>
            <a:endParaRPr lang="en-US" b="1"/>
          </a:p>
        </p:txBody>
      </p:sp>
      <p:pic>
        <p:nvPicPr>
          <p:cNvPr id="20" name="Picture 28">
            <a:extLst>
              <a:ext uri="{FF2B5EF4-FFF2-40B4-BE49-F238E27FC236}">
                <a16:creationId xmlns:a16="http://schemas.microsoft.com/office/drawing/2014/main" id="{3A6F49B9-ADF2-29A1-6A09-5007CC637142}"/>
              </a:ext>
            </a:extLst>
          </p:cNvPr>
          <p:cNvPicPr>
            <a:picLocks noChangeAspect="1"/>
          </p:cNvPicPr>
          <p:nvPr/>
        </p:nvPicPr>
        <p:blipFill>
          <a:blip r:embed="rId7"/>
          <a:stretch>
            <a:fillRect/>
          </a:stretch>
        </p:blipFill>
        <p:spPr>
          <a:xfrm>
            <a:off x="200935" y="792163"/>
            <a:ext cx="949776" cy="48532"/>
          </a:xfrm>
          <a:prstGeom prst="rect">
            <a:avLst/>
          </a:prstGeom>
        </p:spPr>
      </p:pic>
      <p:pic>
        <p:nvPicPr>
          <p:cNvPr id="22" name="Picture 30">
            <a:extLst>
              <a:ext uri="{FF2B5EF4-FFF2-40B4-BE49-F238E27FC236}">
                <a16:creationId xmlns:a16="http://schemas.microsoft.com/office/drawing/2014/main" id="{C7222009-3ED5-5AFD-D63E-FA048B975710}"/>
              </a:ext>
            </a:extLst>
          </p:cNvPr>
          <p:cNvPicPr>
            <a:picLocks noChangeAspect="1"/>
          </p:cNvPicPr>
          <p:nvPr/>
        </p:nvPicPr>
        <p:blipFill>
          <a:blip r:embed="rId8"/>
          <a:stretch>
            <a:fillRect/>
          </a:stretch>
        </p:blipFill>
        <p:spPr>
          <a:xfrm>
            <a:off x="1425803" y="125412"/>
            <a:ext cx="96610" cy="901247"/>
          </a:xfrm>
          <a:prstGeom prst="rect">
            <a:avLst/>
          </a:prstGeom>
        </p:spPr>
      </p:pic>
      <p:sp>
        <p:nvSpPr>
          <p:cNvPr id="5" name="Slide Number Placeholder 4">
            <a:extLst>
              <a:ext uri="{FF2B5EF4-FFF2-40B4-BE49-F238E27FC236}">
                <a16:creationId xmlns:a16="http://schemas.microsoft.com/office/drawing/2014/main" id="{136A994D-FE9A-2FE0-75DE-53E2DAB5B1D2}"/>
              </a:ext>
            </a:extLst>
          </p:cNvPr>
          <p:cNvSpPr>
            <a:spLocks noGrp="1"/>
          </p:cNvSpPr>
          <p:nvPr>
            <p:ph type="sldNum" sz="quarter" idx="12"/>
          </p:nvPr>
        </p:nvSpPr>
        <p:spPr>
          <a:xfrm>
            <a:off x="277936" y="6072850"/>
            <a:ext cx="683339" cy="365125"/>
          </a:xfrm>
        </p:spPr>
        <p:txBody>
          <a:bodyPr/>
          <a:lstStyle/>
          <a:p>
            <a:fld id="{39D29960-F3C6-4657-8026-3CCA2BC56830}" type="slidenum">
              <a:rPr lang="en-US" smtClean="0"/>
              <a:pPr/>
              <a:t>6</a:t>
            </a:fld>
            <a:endParaRPr lang="en-US"/>
          </a:p>
        </p:txBody>
      </p:sp>
    </p:spTree>
    <p:extLst>
      <p:ext uri="{BB962C8B-B14F-4D97-AF65-F5344CB8AC3E}">
        <p14:creationId xmlns:p14="http://schemas.microsoft.com/office/powerpoint/2010/main" val="46251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us Sign 3">
            <a:extLst>
              <a:ext uri="{FF2B5EF4-FFF2-40B4-BE49-F238E27FC236}">
                <a16:creationId xmlns:a16="http://schemas.microsoft.com/office/drawing/2014/main" id="{586CE0B2-3728-4660-865B-41DF1EB43C2E}"/>
              </a:ext>
            </a:extLst>
          </p:cNvPr>
          <p:cNvSpPr/>
          <p:nvPr/>
        </p:nvSpPr>
        <p:spPr>
          <a:xfrm>
            <a:off x="11355486" y="4689749"/>
            <a:ext cx="740228" cy="68644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10" descr="Logo, company name&#10;&#10;Description automatically generated">
            <a:extLst>
              <a:ext uri="{FF2B5EF4-FFF2-40B4-BE49-F238E27FC236}">
                <a16:creationId xmlns:a16="http://schemas.microsoft.com/office/drawing/2014/main" id="{EA02225B-A47A-5196-59FC-64456653F23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161337" y="5750069"/>
            <a:ext cx="890080" cy="101268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Federal Aviation Administration - Wikipedia">
            <a:extLst>
              <a:ext uri="{FF2B5EF4-FFF2-40B4-BE49-F238E27FC236}">
                <a16:creationId xmlns:a16="http://schemas.microsoft.com/office/drawing/2014/main" id="{3D19F2F0-EFED-890F-78B5-6505C5B874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517" y="187718"/>
            <a:ext cx="546056" cy="5460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AE885404-1078-B151-BE62-C6ADB5FA0B06}"/>
              </a:ext>
            </a:extLst>
          </p:cNvPr>
          <p:cNvSpPr txBox="1">
            <a:spLocks/>
          </p:cNvSpPr>
          <p:nvPr/>
        </p:nvSpPr>
        <p:spPr>
          <a:xfrm>
            <a:off x="167236" y="842389"/>
            <a:ext cx="1023253" cy="521474"/>
          </a:xfrm>
          <a:prstGeom prst="rect">
            <a:avLst/>
          </a:prstGeom>
          <a:solidFill>
            <a:schemeClr val="bg1"/>
          </a:solid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1200">
              <a:solidFill>
                <a:schemeClr val="tx1"/>
              </a:solidFill>
              <a:latin typeface="Georgia" panose="02040502050405020303" pitchFamily="18" charset="0"/>
            </a:endParaRPr>
          </a:p>
        </p:txBody>
      </p:sp>
      <p:sp>
        <p:nvSpPr>
          <p:cNvPr id="17" name="TextBox 16">
            <a:extLst>
              <a:ext uri="{FF2B5EF4-FFF2-40B4-BE49-F238E27FC236}">
                <a16:creationId xmlns:a16="http://schemas.microsoft.com/office/drawing/2014/main" id="{7F729258-F8E5-5BB6-BE46-713484BDBDF7}"/>
              </a:ext>
            </a:extLst>
          </p:cNvPr>
          <p:cNvSpPr txBox="1"/>
          <p:nvPr/>
        </p:nvSpPr>
        <p:spPr>
          <a:xfrm>
            <a:off x="43543" y="841828"/>
            <a:ext cx="12645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Georgia"/>
              </a:rPr>
              <a:t>FLIGHTIFY</a:t>
            </a:r>
            <a:endParaRPr lang="en-US" b="1"/>
          </a:p>
        </p:txBody>
      </p:sp>
      <p:pic>
        <p:nvPicPr>
          <p:cNvPr id="19" name="Picture 28">
            <a:extLst>
              <a:ext uri="{FF2B5EF4-FFF2-40B4-BE49-F238E27FC236}">
                <a16:creationId xmlns:a16="http://schemas.microsoft.com/office/drawing/2014/main" id="{A6F305FA-7377-542F-1558-E133A2CB8179}"/>
              </a:ext>
            </a:extLst>
          </p:cNvPr>
          <p:cNvPicPr>
            <a:picLocks noChangeAspect="1"/>
          </p:cNvPicPr>
          <p:nvPr/>
        </p:nvPicPr>
        <p:blipFill>
          <a:blip r:embed="rId6"/>
          <a:stretch>
            <a:fillRect/>
          </a:stretch>
        </p:blipFill>
        <p:spPr>
          <a:xfrm>
            <a:off x="200935" y="792163"/>
            <a:ext cx="949776" cy="48532"/>
          </a:xfrm>
          <a:prstGeom prst="rect">
            <a:avLst/>
          </a:prstGeom>
        </p:spPr>
      </p:pic>
      <p:pic>
        <p:nvPicPr>
          <p:cNvPr id="21" name="Picture 30">
            <a:extLst>
              <a:ext uri="{FF2B5EF4-FFF2-40B4-BE49-F238E27FC236}">
                <a16:creationId xmlns:a16="http://schemas.microsoft.com/office/drawing/2014/main" id="{80CCED3F-5921-F855-F785-D6FF74EC0EC9}"/>
              </a:ext>
            </a:extLst>
          </p:cNvPr>
          <p:cNvPicPr>
            <a:picLocks noChangeAspect="1"/>
          </p:cNvPicPr>
          <p:nvPr/>
        </p:nvPicPr>
        <p:blipFill>
          <a:blip r:embed="rId7"/>
          <a:stretch>
            <a:fillRect/>
          </a:stretch>
        </p:blipFill>
        <p:spPr>
          <a:xfrm>
            <a:off x="1425803" y="125412"/>
            <a:ext cx="96610" cy="901247"/>
          </a:xfrm>
          <a:prstGeom prst="rect">
            <a:avLst/>
          </a:prstGeom>
        </p:spPr>
      </p:pic>
      <p:sp>
        <p:nvSpPr>
          <p:cNvPr id="23" name="Title 1">
            <a:extLst>
              <a:ext uri="{FF2B5EF4-FFF2-40B4-BE49-F238E27FC236}">
                <a16:creationId xmlns:a16="http://schemas.microsoft.com/office/drawing/2014/main" id="{4CF3D891-2986-1656-5101-204DD9569256}"/>
              </a:ext>
            </a:extLst>
          </p:cNvPr>
          <p:cNvSpPr>
            <a:spLocks noGrp="1"/>
          </p:cNvSpPr>
          <p:nvPr>
            <p:ph type="title"/>
          </p:nvPr>
        </p:nvSpPr>
        <p:spPr>
          <a:xfrm>
            <a:off x="1803066" y="262837"/>
            <a:ext cx="8596668" cy="617642"/>
          </a:xfrm>
        </p:spPr>
        <p:txBody>
          <a:bodyPr>
            <a:normAutofit/>
          </a:bodyPr>
          <a:lstStyle/>
          <a:p>
            <a:r>
              <a:rPr lang="en-US" sz="3000" b="1">
                <a:solidFill>
                  <a:schemeClr val="tx1"/>
                </a:solidFill>
                <a:latin typeface="Georgia"/>
              </a:rPr>
              <a:t>Functional Flow of Final Solution</a:t>
            </a:r>
            <a:endParaRPr lang="en-US">
              <a:solidFill>
                <a:schemeClr val="tx1"/>
              </a:solidFill>
            </a:endParaRPr>
          </a:p>
        </p:txBody>
      </p:sp>
      <p:sp>
        <p:nvSpPr>
          <p:cNvPr id="3" name="Rectangle 2">
            <a:extLst>
              <a:ext uri="{FF2B5EF4-FFF2-40B4-BE49-F238E27FC236}">
                <a16:creationId xmlns:a16="http://schemas.microsoft.com/office/drawing/2014/main" id="{50FE3CB4-1BC3-4F63-8A32-87B6E84FCBEE}"/>
              </a:ext>
            </a:extLst>
          </p:cNvPr>
          <p:cNvSpPr/>
          <p:nvPr/>
        </p:nvSpPr>
        <p:spPr>
          <a:xfrm>
            <a:off x="9462599" y="465256"/>
            <a:ext cx="2264228" cy="99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Forecast is Run Independently</a:t>
            </a:r>
          </a:p>
        </p:txBody>
      </p:sp>
      <p:pic>
        <p:nvPicPr>
          <p:cNvPr id="5" name="Picture 5" descr="Diagram&#10;&#10;Description automatically generated">
            <a:extLst>
              <a:ext uri="{FF2B5EF4-FFF2-40B4-BE49-F238E27FC236}">
                <a16:creationId xmlns:a16="http://schemas.microsoft.com/office/drawing/2014/main" id="{174E5567-3FAB-1EAA-3BAC-B4835D260B5F}"/>
              </a:ext>
            </a:extLst>
          </p:cNvPr>
          <p:cNvPicPr>
            <a:picLocks noChangeAspect="1"/>
          </p:cNvPicPr>
          <p:nvPr/>
        </p:nvPicPr>
        <p:blipFill>
          <a:blip r:embed="rId8"/>
          <a:stretch>
            <a:fillRect/>
          </a:stretch>
        </p:blipFill>
        <p:spPr>
          <a:xfrm>
            <a:off x="415517" y="1537518"/>
            <a:ext cx="9933902" cy="4936615"/>
          </a:xfrm>
          <a:prstGeom prst="rect">
            <a:avLst/>
          </a:prstGeom>
        </p:spPr>
      </p:pic>
      <p:sp>
        <p:nvSpPr>
          <p:cNvPr id="2" name="Slide Number Placeholder 1">
            <a:extLst>
              <a:ext uri="{FF2B5EF4-FFF2-40B4-BE49-F238E27FC236}">
                <a16:creationId xmlns:a16="http://schemas.microsoft.com/office/drawing/2014/main" id="{3340F07A-9EA5-799B-9671-E47964A8B812}"/>
              </a:ext>
            </a:extLst>
          </p:cNvPr>
          <p:cNvSpPr>
            <a:spLocks noGrp="1"/>
          </p:cNvSpPr>
          <p:nvPr>
            <p:ph type="sldNum" sz="quarter" idx="12"/>
          </p:nvPr>
        </p:nvSpPr>
        <p:spPr>
          <a:xfrm>
            <a:off x="277936" y="6110635"/>
            <a:ext cx="683339" cy="365125"/>
          </a:xfrm>
        </p:spPr>
        <p:txBody>
          <a:bodyPr/>
          <a:lstStyle/>
          <a:p>
            <a:fld id="{39D29960-F3C6-4657-8026-3CCA2BC56830}" type="slidenum">
              <a:rPr lang="en-US" smtClean="0"/>
              <a:pPr/>
              <a:t>7</a:t>
            </a:fld>
            <a:endParaRPr lang="en-US"/>
          </a:p>
        </p:txBody>
      </p:sp>
    </p:spTree>
    <p:extLst>
      <p:ext uri="{BB962C8B-B14F-4D97-AF65-F5344CB8AC3E}">
        <p14:creationId xmlns:p14="http://schemas.microsoft.com/office/powerpoint/2010/main" val="822447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4"/>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6EAC3-BC77-00FA-840B-7A2BEF3E5DEF}"/>
              </a:ext>
            </a:extLst>
          </p:cNvPr>
          <p:cNvSpPr>
            <a:spLocks noGrp="1"/>
          </p:cNvSpPr>
          <p:nvPr>
            <p:ph type="title"/>
          </p:nvPr>
        </p:nvSpPr>
        <p:spPr>
          <a:xfrm>
            <a:off x="4594982" y="2046640"/>
            <a:ext cx="6960759" cy="2849671"/>
          </a:xfrm>
        </p:spPr>
        <p:txBody>
          <a:bodyPr vert="horz" lIns="91440" tIns="45720" rIns="91440" bIns="45720" rtlCol="0" anchor="b">
            <a:normAutofit/>
          </a:bodyPr>
          <a:lstStyle/>
          <a:p>
            <a:r>
              <a:rPr lang="en-US" sz="6000">
                <a:solidFill>
                  <a:srgbClr val="FFFFFF"/>
                </a:solidFill>
              </a:rPr>
              <a:t>EXPLORING &amp; </a:t>
            </a:r>
            <a:br>
              <a:rPr lang="en-US" sz="6000">
                <a:solidFill>
                  <a:srgbClr val="FFFFFF"/>
                </a:solidFill>
              </a:rPr>
            </a:br>
            <a:r>
              <a:rPr lang="en-US" sz="6000">
                <a:solidFill>
                  <a:srgbClr val="FFFFFF"/>
                </a:solidFill>
              </a:rPr>
              <a:t>TRANSFORMING DATA</a:t>
            </a:r>
            <a:endParaRPr lang="en-US"/>
          </a:p>
        </p:txBody>
      </p:sp>
      <p:sp>
        <p:nvSpPr>
          <p:cNvPr id="5" name="Slide Number Placeholder 19">
            <a:extLst>
              <a:ext uri="{FF2B5EF4-FFF2-40B4-BE49-F238E27FC236}">
                <a16:creationId xmlns:a16="http://schemas.microsoft.com/office/drawing/2014/main" id="{60807DA3-B9E6-22DC-3CC1-EC69F721355E}"/>
              </a:ext>
            </a:extLst>
          </p:cNvPr>
          <p:cNvSpPr>
            <a:spLocks noGrp="1"/>
          </p:cNvSpPr>
          <p:nvPr/>
        </p:nvSpPr>
        <p:spPr>
          <a:xfrm>
            <a:off x="10832580" y="638089"/>
            <a:ext cx="683339" cy="365125"/>
          </a:xfrm>
          <a:prstGeom prst="rect">
            <a:avLst/>
          </a:prstGeom>
        </p:spPr>
        <p:txBody>
          <a:bodyPr vert="horz" lIns="91440" tIns="45720" rIns="91440" bIns="45720" rtlCol="0" anchor="ctr"/>
          <a:lstStyle>
            <a:defPPr>
              <a:defRPr lang="en-US"/>
            </a:defPPr>
            <a:lvl1pPr marL="0" algn="r" defTabSz="457200" rtl="0" eaLnBrk="1" latinLnBrk="0" hangingPunct="1">
              <a:defRPr sz="1600" kern="1200">
                <a:solidFill>
                  <a:schemeClr val="bg2">
                    <a:lumMod val="1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39D29960-F3C6-4657-8026-3CCA2BC56830}" type="slidenum">
              <a:rPr lang="en-US" smtClean="0"/>
              <a:pPr/>
              <a:t>8</a:t>
            </a:fld>
            <a:endParaRPr lang="en-US"/>
          </a:p>
        </p:txBody>
      </p:sp>
    </p:spTree>
    <p:extLst>
      <p:ext uri="{BB962C8B-B14F-4D97-AF65-F5344CB8AC3E}">
        <p14:creationId xmlns:p14="http://schemas.microsoft.com/office/powerpoint/2010/main" val="3705260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2E85F684-86E4-BE44-A741-79A607E0B74B}"/>
              </a:ext>
            </a:extLst>
          </p:cNvPr>
          <p:cNvSpPr txBox="1"/>
          <p:nvPr/>
        </p:nvSpPr>
        <p:spPr>
          <a:xfrm>
            <a:off x="6743487" y="1307115"/>
            <a:ext cx="3486852" cy="369332"/>
          </a:xfrm>
          <a:prstGeom prst="rect">
            <a:avLst/>
          </a:prstGeom>
          <a:noFill/>
        </p:spPr>
        <p:txBody>
          <a:bodyPr wrap="none" lIns="91440" tIns="45720" rIns="91440" bIns="45720" rtlCol="0" anchor="t">
            <a:spAutoFit/>
          </a:bodyPr>
          <a:lstStyle/>
          <a:p>
            <a:r>
              <a:rPr lang="en-US">
                <a:latin typeface="Georgia"/>
              </a:rPr>
              <a:t>   500 Airports in 9 FAA Regions</a:t>
            </a:r>
          </a:p>
        </p:txBody>
      </p:sp>
      <p:pic>
        <p:nvPicPr>
          <p:cNvPr id="3" name="Picture 10" descr="Logo, company name&#10;&#10;Description automatically generated">
            <a:extLst>
              <a:ext uri="{FF2B5EF4-FFF2-40B4-BE49-F238E27FC236}">
                <a16:creationId xmlns:a16="http://schemas.microsoft.com/office/drawing/2014/main" id="{74384B87-8DFE-5A4E-87AD-4DF613B338B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1161337" y="5750069"/>
            <a:ext cx="890080" cy="10126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Federal Aviation Administration - Wikipedia">
            <a:extLst>
              <a:ext uri="{FF2B5EF4-FFF2-40B4-BE49-F238E27FC236}">
                <a16:creationId xmlns:a16="http://schemas.microsoft.com/office/drawing/2014/main" id="{0216234A-DA1D-415E-8972-0FF513B157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517" y="187718"/>
            <a:ext cx="546056" cy="54605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F6AB3728-34DD-6B44-2354-16A8C5EBBD14}"/>
              </a:ext>
            </a:extLst>
          </p:cNvPr>
          <p:cNvSpPr txBox="1">
            <a:spLocks/>
          </p:cNvSpPr>
          <p:nvPr/>
        </p:nvSpPr>
        <p:spPr>
          <a:xfrm>
            <a:off x="167236" y="842389"/>
            <a:ext cx="1023253" cy="521474"/>
          </a:xfrm>
          <a:prstGeom prst="rect">
            <a:avLst/>
          </a:prstGeom>
          <a:solidFill>
            <a:schemeClr val="bg1"/>
          </a:solidFill>
        </p:spPr>
        <p:txBody>
          <a:bodyPr vert="horz" lIns="91440" tIns="45720" rIns="91440" bIns="45720" rtlCol="0" anchor="b">
            <a:noAutofit/>
          </a:bodyPr>
          <a:lstStyle>
            <a:lvl1pPr algn="r" defTabSz="457200"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1200">
              <a:solidFill>
                <a:schemeClr val="tx1"/>
              </a:solidFill>
              <a:latin typeface="Georgia" panose="02040502050405020303" pitchFamily="18" charset="0"/>
            </a:endParaRPr>
          </a:p>
        </p:txBody>
      </p:sp>
      <p:sp>
        <p:nvSpPr>
          <p:cNvPr id="7" name="TextBox 6">
            <a:extLst>
              <a:ext uri="{FF2B5EF4-FFF2-40B4-BE49-F238E27FC236}">
                <a16:creationId xmlns:a16="http://schemas.microsoft.com/office/drawing/2014/main" id="{0B1D53A1-3E47-81E0-CE8A-78D4EEFA7120}"/>
              </a:ext>
            </a:extLst>
          </p:cNvPr>
          <p:cNvSpPr txBox="1"/>
          <p:nvPr/>
        </p:nvSpPr>
        <p:spPr>
          <a:xfrm>
            <a:off x="43543" y="841828"/>
            <a:ext cx="126455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Georgia"/>
              </a:rPr>
              <a:t>FLIGHTIFY</a:t>
            </a:r>
            <a:endParaRPr lang="en-US" b="1"/>
          </a:p>
        </p:txBody>
      </p:sp>
      <p:pic>
        <p:nvPicPr>
          <p:cNvPr id="9" name="Picture 28">
            <a:extLst>
              <a:ext uri="{FF2B5EF4-FFF2-40B4-BE49-F238E27FC236}">
                <a16:creationId xmlns:a16="http://schemas.microsoft.com/office/drawing/2014/main" id="{19D9BC4C-992C-1A8B-3FEB-510FC484910D}"/>
              </a:ext>
            </a:extLst>
          </p:cNvPr>
          <p:cNvPicPr>
            <a:picLocks noChangeAspect="1"/>
          </p:cNvPicPr>
          <p:nvPr/>
        </p:nvPicPr>
        <p:blipFill>
          <a:blip r:embed="rId6"/>
          <a:stretch>
            <a:fillRect/>
          </a:stretch>
        </p:blipFill>
        <p:spPr>
          <a:xfrm>
            <a:off x="200935" y="792163"/>
            <a:ext cx="949776" cy="48532"/>
          </a:xfrm>
          <a:prstGeom prst="rect">
            <a:avLst/>
          </a:prstGeom>
        </p:spPr>
      </p:pic>
      <p:pic>
        <p:nvPicPr>
          <p:cNvPr id="15" name="Picture 30">
            <a:extLst>
              <a:ext uri="{FF2B5EF4-FFF2-40B4-BE49-F238E27FC236}">
                <a16:creationId xmlns:a16="http://schemas.microsoft.com/office/drawing/2014/main" id="{AEB63A61-2886-195E-9185-78E79D141361}"/>
              </a:ext>
            </a:extLst>
          </p:cNvPr>
          <p:cNvPicPr>
            <a:picLocks noChangeAspect="1"/>
          </p:cNvPicPr>
          <p:nvPr/>
        </p:nvPicPr>
        <p:blipFill>
          <a:blip r:embed="rId7"/>
          <a:stretch>
            <a:fillRect/>
          </a:stretch>
        </p:blipFill>
        <p:spPr>
          <a:xfrm>
            <a:off x="1425803" y="125412"/>
            <a:ext cx="96610" cy="901247"/>
          </a:xfrm>
          <a:prstGeom prst="rect">
            <a:avLst/>
          </a:prstGeom>
        </p:spPr>
      </p:pic>
      <p:sp>
        <p:nvSpPr>
          <p:cNvPr id="17" name="Title 1">
            <a:extLst>
              <a:ext uri="{FF2B5EF4-FFF2-40B4-BE49-F238E27FC236}">
                <a16:creationId xmlns:a16="http://schemas.microsoft.com/office/drawing/2014/main" id="{8A1E4C9F-F86B-E2DE-EF3A-820A9D94CB2A}"/>
              </a:ext>
            </a:extLst>
          </p:cNvPr>
          <p:cNvSpPr txBox="1">
            <a:spLocks/>
          </p:cNvSpPr>
          <p:nvPr/>
        </p:nvSpPr>
        <p:spPr>
          <a:xfrm>
            <a:off x="1803066" y="262837"/>
            <a:ext cx="8596668" cy="61764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b="1">
                <a:solidFill>
                  <a:schemeClr val="tx1"/>
                </a:solidFill>
                <a:latin typeface="Georgia"/>
              </a:rPr>
              <a:t>Airport Selection Process</a:t>
            </a:r>
            <a:endParaRPr lang="en-US"/>
          </a:p>
        </p:txBody>
      </p:sp>
      <p:sp>
        <p:nvSpPr>
          <p:cNvPr id="8" name="TextBox 7">
            <a:extLst>
              <a:ext uri="{FF2B5EF4-FFF2-40B4-BE49-F238E27FC236}">
                <a16:creationId xmlns:a16="http://schemas.microsoft.com/office/drawing/2014/main" id="{360D88E9-9A9E-23C2-F727-99F5FBBB126C}"/>
              </a:ext>
            </a:extLst>
          </p:cNvPr>
          <p:cNvSpPr txBox="1"/>
          <p:nvPr/>
        </p:nvSpPr>
        <p:spPr>
          <a:xfrm>
            <a:off x="1425803" y="1307115"/>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Georgia"/>
              </a:rPr>
              <a:t>Airport Selection</a:t>
            </a:r>
          </a:p>
        </p:txBody>
      </p:sp>
      <p:pic>
        <p:nvPicPr>
          <p:cNvPr id="19" name="Picture 19" descr="Map&#10;&#10;Description automatically generated">
            <a:extLst>
              <a:ext uri="{FF2B5EF4-FFF2-40B4-BE49-F238E27FC236}">
                <a16:creationId xmlns:a16="http://schemas.microsoft.com/office/drawing/2014/main" id="{C6FB33E5-7B7B-CA5C-7D7C-1D8B63386DC3}"/>
              </a:ext>
            </a:extLst>
          </p:cNvPr>
          <p:cNvPicPr>
            <a:picLocks noGrp="1" noChangeAspect="1"/>
          </p:cNvPicPr>
          <p:nvPr>
            <p:ph idx="1"/>
          </p:nvPr>
        </p:nvPicPr>
        <p:blipFill>
          <a:blip r:embed="rId8"/>
          <a:stretch>
            <a:fillRect/>
          </a:stretch>
        </p:blipFill>
        <p:spPr>
          <a:xfrm>
            <a:off x="4882387" y="1970089"/>
            <a:ext cx="5524494" cy="3717873"/>
          </a:xfrm>
        </p:spPr>
      </p:pic>
      <p:pic>
        <p:nvPicPr>
          <p:cNvPr id="20" name="Picture 20" descr="Map&#10;&#10;Description automatically generated">
            <a:extLst>
              <a:ext uri="{FF2B5EF4-FFF2-40B4-BE49-F238E27FC236}">
                <a16:creationId xmlns:a16="http://schemas.microsoft.com/office/drawing/2014/main" id="{EAD2A065-AF7C-2F88-FFC8-ADEBF696C2E8}"/>
              </a:ext>
            </a:extLst>
          </p:cNvPr>
          <p:cNvPicPr>
            <a:picLocks noChangeAspect="1"/>
          </p:cNvPicPr>
          <p:nvPr/>
        </p:nvPicPr>
        <p:blipFill>
          <a:blip r:embed="rId9"/>
          <a:stretch>
            <a:fillRect/>
          </a:stretch>
        </p:blipFill>
        <p:spPr>
          <a:xfrm>
            <a:off x="5284818" y="4456217"/>
            <a:ext cx="1333231" cy="889496"/>
          </a:xfrm>
          <a:prstGeom prst="rect">
            <a:avLst/>
          </a:prstGeom>
        </p:spPr>
      </p:pic>
      <p:pic>
        <p:nvPicPr>
          <p:cNvPr id="21" name="Picture 21" descr="Shape&#10;&#10;Description automatically generated">
            <a:extLst>
              <a:ext uri="{FF2B5EF4-FFF2-40B4-BE49-F238E27FC236}">
                <a16:creationId xmlns:a16="http://schemas.microsoft.com/office/drawing/2014/main" id="{35A00BB5-AD81-1BCF-CAFA-7E0B5D2653A9}"/>
              </a:ext>
            </a:extLst>
          </p:cNvPr>
          <p:cNvPicPr>
            <a:picLocks noChangeAspect="1"/>
          </p:cNvPicPr>
          <p:nvPr/>
        </p:nvPicPr>
        <p:blipFill>
          <a:blip r:embed="rId10"/>
          <a:stretch>
            <a:fillRect/>
          </a:stretch>
        </p:blipFill>
        <p:spPr>
          <a:xfrm>
            <a:off x="10403922" y="1969534"/>
            <a:ext cx="888629" cy="3717873"/>
          </a:xfrm>
          <a:prstGeom prst="rect">
            <a:avLst/>
          </a:prstGeom>
        </p:spPr>
      </p:pic>
      <p:graphicFrame>
        <p:nvGraphicFramePr>
          <p:cNvPr id="16" name="Diagram 15">
            <a:extLst>
              <a:ext uri="{FF2B5EF4-FFF2-40B4-BE49-F238E27FC236}">
                <a16:creationId xmlns:a16="http://schemas.microsoft.com/office/drawing/2014/main" id="{F48A259A-3F05-4258-B78F-BDD2C0C381B3}"/>
              </a:ext>
            </a:extLst>
          </p:cNvPr>
          <p:cNvGraphicFramePr/>
          <p:nvPr>
            <p:extLst>
              <p:ext uri="{D42A27DB-BD31-4B8C-83A1-F6EECF244321}">
                <p14:modId xmlns:p14="http://schemas.microsoft.com/office/powerpoint/2010/main" val="4235955982"/>
              </p:ext>
            </p:extLst>
          </p:nvPr>
        </p:nvGraphicFramePr>
        <p:xfrm>
          <a:off x="502829" y="2232072"/>
          <a:ext cx="4310856" cy="2964921"/>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2" name="TextBox 1">
            <a:extLst>
              <a:ext uri="{FF2B5EF4-FFF2-40B4-BE49-F238E27FC236}">
                <a16:creationId xmlns:a16="http://schemas.microsoft.com/office/drawing/2014/main" id="{44374B6D-93D6-4556-955B-94BF7A3B46CE}"/>
              </a:ext>
            </a:extLst>
          </p:cNvPr>
          <p:cNvSpPr txBox="1"/>
          <p:nvPr/>
        </p:nvSpPr>
        <p:spPr>
          <a:xfrm>
            <a:off x="975299" y="2362141"/>
            <a:ext cx="554960" cy="369332"/>
          </a:xfrm>
          <a:prstGeom prst="rect">
            <a:avLst/>
          </a:prstGeom>
          <a:noFill/>
        </p:spPr>
        <p:txBody>
          <a:bodyPr wrap="none" rtlCol="0">
            <a:spAutoFit/>
          </a:bodyPr>
          <a:lstStyle/>
          <a:p>
            <a:r>
              <a:rPr lang="en-US"/>
              <a:t>TAF</a:t>
            </a:r>
          </a:p>
        </p:txBody>
      </p:sp>
      <p:sp>
        <p:nvSpPr>
          <p:cNvPr id="18" name="TextBox 17">
            <a:hlinkClick r:id="rId16"/>
            <a:extLst>
              <a:ext uri="{FF2B5EF4-FFF2-40B4-BE49-F238E27FC236}">
                <a16:creationId xmlns:a16="http://schemas.microsoft.com/office/drawing/2014/main" id="{8A66320E-CB50-0622-1140-D36E3E02F00C}"/>
              </a:ext>
            </a:extLst>
          </p:cNvPr>
          <p:cNvSpPr txBox="1"/>
          <p:nvPr/>
        </p:nvSpPr>
        <p:spPr>
          <a:xfrm>
            <a:off x="1566644" y="1824809"/>
            <a:ext cx="2602358" cy="338554"/>
          </a:xfrm>
          <a:prstGeom prst="rect">
            <a:avLst/>
          </a:prstGeom>
          <a:noFill/>
        </p:spPr>
        <p:txBody>
          <a:bodyPr wrap="square" lIns="91440" tIns="45720" rIns="91440" bIns="45720" anchor="t">
            <a:spAutoFit/>
          </a:bodyPr>
          <a:lstStyle/>
          <a:p>
            <a:r>
              <a:rPr lang="en-US" sz="1600" b="1">
                <a:solidFill>
                  <a:schemeClr val="accent1"/>
                </a:solidFill>
              </a:rPr>
              <a:t>https://aspm.faa.gov/</a:t>
            </a:r>
          </a:p>
        </p:txBody>
      </p:sp>
      <p:sp>
        <p:nvSpPr>
          <p:cNvPr id="49" name="Slide Number Placeholder 48">
            <a:extLst>
              <a:ext uri="{FF2B5EF4-FFF2-40B4-BE49-F238E27FC236}">
                <a16:creationId xmlns:a16="http://schemas.microsoft.com/office/drawing/2014/main" id="{68FC74B6-29E8-78BF-4FA8-345EDA83644B}"/>
              </a:ext>
            </a:extLst>
          </p:cNvPr>
          <p:cNvSpPr>
            <a:spLocks noGrp="1"/>
          </p:cNvSpPr>
          <p:nvPr>
            <p:ph type="sldNum" sz="quarter" idx="12"/>
          </p:nvPr>
        </p:nvSpPr>
        <p:spPr>
          <a:xfrm>
            <a:off x="290531" y="6072850"/>
            <a:ext cx="683339" cy="365125"/>
          </a:xfrm>
        </p:spPr>
        <p:txBody>
          <a:bodyPr/>
          <a:lstStyle/>
          <a:p>
            <a:fld id="{39D29960-F3C6-4657-8026-3CCA2BC56830}" type="slidenum">
              <a:rPr lang="en-US" smtClean="0"/>
              <a:pPr/>
              <a:t>9</a:t>
            </a:fld>
            <a:endParaRPr lang="en-US"/>
          </a:p>
        </p:txBody>
      </p:sp>
    </p:spTree>
    <p:extLst>
      <p:ext uri="{BB962C8B-B14F-4D97-AF65-F5344CB8AC3E}">
        <p14:creationId xmlns:p14="http://schemas.microsoft.com/office/powerpoint/2010/main" val="4002661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Fac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0DE61E04FDF714494CED77977E0EFDF" ma:contentTypeVersion="5" ma:contentTypeDescription="Create a new document." ma:contentTypeScope="" ma:versionID="fac3a0256520057299a0b84610692fe0">
  <xsd:schema xmlns:xsd="http://www.w3.org/2001/XMLSchema" xmlns:xs="http://www.w3.org/2001/XMLSchema" xmlns:p="http://schemas.microsoft.com/office/2006/metadata/properties" xmlns:ns2="8fdd7ced-0fde-4948-97d2-2900d50c238f" targetNamespace="http://schemas.microsoft.com/office/2006/metadata/properties" ma:root="true" ma:fieldsID="507b1646c2936942bbf3f4adc2f12018" ns2:_="">
    <xsd:import namespace="8fdd7ced-0fde-4948-97d2-2900d50c238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dd7ced-0fde-4948-97d2-2900d50c23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45EE3DF-5E48-4530-86EB-4B798CF70CAC}">
  <ds:schemaRefs>
    <ds:schemaRef ds:uri="8fdd7ced-0fde-4948-97d2-2900d50c238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CB1170E-BDDB-45CB-8E5F-ED0BEED0EE24}">
  <ds:schemaRefs>
    <ds:schemaRef ds:uri="http://schemas.microsoft.com/sharepoint/v3/contenttype/forms"/>
  </ds:schemaRefs>
</ds:datastoreItem>
</file>

<file path=customXml/itemProps3.xml><?xml version="1.0" encoding="utf-8"?>
<ds:datastoreItem xmlns:ds="http://schemas.openxmlformats.org/officeDocument/2006/customXml" ds:itemID="{B7410495-BFC6-4F01-8419-8415ABD0DC0A}">
  <ds:schemaRefs>
    <ds:schemaRef ds:uri="8fdd7ced-0fde-4948-97d2-2900d50c238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Facet</Template>
  <TotalTime>0</TotalTime>
  <Words>1183</Words>
  <Application>Microsoft Office PowerPoint</Application>
  <PresentationFormat>Widescreen</PresentationFormat>
  <Paragraphs>240</Paragraphs>
  <Slides>25</Slides>
  <Notes>11</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Arial,Sans-Serif</vt:lpstr>
      <vt:lpstr>Calibri</vt:lpstr>
      <vt:lpstr>Georgia</vt:lpstr>
      <vt:lpstr>Trebuchet MS</vt:lpstr>
      <vt:lpstr>Vivaldi</vt:lpstr>
      <vt:lpstr>Wingdings 3</vt:lpstr>
      <vt:lpstr>'Wingdings 3',Sans-Serif</vt:lpstr>
      <vt:lpstr>Facet</vt:lpstr>
      <vt:lpstr>Expanding Team Flightify: Predictable VFR Air Traffic Forecasting in all Major Airports in the US</vt:lpstr>
      <vt:lpstr>Team Flightify 2.0</vt:lpstr>
      <vt:lpstr>Agenda</vt:lpstr>
      <vt:lpstr>INTRODUCTION</vt:lpstr>
      <vt:lpstr>Federal Aviation Administration</vt:lpstr>
      <vt:lpstr>Problem Statement</vt:lpstr>
      <vt:lpstr>Functional Flow of Final Solution</vt:lpstr>
      <vt:lpstr>EXPLORING &amp;  TRANSFORMING DATA</vt:lpstr>
      <vt:lpstr>PowerPoint Presentation</vt:lpstr>
      <vt:lpstr>PowerPoint Presentation</vt:lpstr>
      <vt:lpstr>PowerPoint Presentation</vt:lpstr>
      <vt:lpstr>DATA MODELING &amp; EVALUATING</vt:lpstr>
      <vt:lpstr>PowerPoint Presentation</vt:lpstr>
      <vt:lpstr>PowerPoint Presentation</vt:lpstr>
      <vt:lpstr>PowerPoint Presentation</vt:lpstr>
      <vt:lpstr>PowerPoint Presentation</vt:lpstr>
      <vt:lpstr>PowerPoint Presentation</vt:lpstr>
      <vt:lpstr>PowerPoint Presentation</vt:lpstr>
      <vt:lpstr>RESULTS, CONCLUSION &amp; NEXT STEPS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Flightify Predictive Modeling Analysis of Alternatives</dc:title>
  <dc:creator>Nida Sharief</dc:creator>
  <cp:lastModifiedBy>Sabitha Roshna Pongadan</cp:lastModifiedBy>
  <cp:revision>33</cp:revision>
  <dcterms:created xsi:type="dcterms:W3CDTF">2022-02-24T23:55:24Z</dcterms:created>
  <dcterms:modified xsi:type="dcterms:W3CDTF">2022-05-13T03:30:55Z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0x010100B0DE61E04FDF714494CED77977E0EFDF</vt:lpwstr>
  </property>
</Properties>
</file>